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ontserrat"/>
      <p:regular r:id="rId17"/>
    </p:embeddedFont>
    <p:embeddedFont>
      <p:font typeface="Montserrat"/>
      <p:regular r:id="rId18"/>
    </p:embeddedFont>
    <p:embeddedFont>
      <p:font typeface="Montserrat"/>
      <p:regular r:id="rId19"/>
    </p:embeddedFont>
    <p:embeddedFont>
      <p:font typeface="Montserrat"/>
      <p:regular r:id="rId20"/>
    </p:embeddedFont>
    <p:embeddedFont>
      <p:font typeface="Source Sans 3"/>
      <p:regular r:id="rId21"/>
    </p:embeddedFont>
    <p:embeddedFont>
      <p:font typeface="Source Sans 3"/>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image" Target="../media/image-2-8.svg"/><Relationship Id="rId9" Type="http://schemas.openxmlformats.org/officeDocument/2006/relationships/slideLayout" Target="../slideLayouts/slideLayout3.xml"/><Relationship Id="rId1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image" Target="../media/image-8-13.png"/><Relationship Id="rId14" Type="http://schemas.openxmlformats.org/officeDocument/2006/relationships/image" Target="../media/image-8-14.png"/><Relationship Id="rId15" Type="http://schemas.openxmlformats.org/officeDocument/2006/relationships/image" Target="../media/image-8-15.png"/><Relationship Id="rId16" Type="http://schemas.openxmlformats.org/officeDocument/2006/relationships/image" Target="../media/image-8-16.png"/><Relationship Id="rId17" Type="http://schemas.openxmlformats.org/officeDocument/2006/relationships/image" Target="../media/image-8-17.png"/><Relationship Id="rId18" Type="http://schemas.openxmlformats.org/officeDocument/2006/relationships/image" Target="../media/image-8-18.png"/><Relationship Id="rId19" Type="http://schemas.openxmlformats.org/officeDocument/2006/relationships/image" Target="../media/image-8-19.png"/><Relationship Id="rId20" Type="http://schemas.openxmlformats.org/officeDocument/2006/relationships/image" Target="../media/image-8-20.png"/><Relationship Id="rId21" Type="http://schemas.openxmlformats.org/officeDocument/2006/relationships/image" Target="../media/image-8-21.png"/><Relationship Id="rId22" Type="http://schemas.openxmlformats.org/officeDocument/2006/relationships/image" Target="../media/image-8-22.png"/><Relationship Id="rId23" Type="http://schemas.openxmlformats.org/officeDocument/2006/relationships/image" Target="../media/image-8-23.png"/><Relationship Id="rId24" Type="http://schemas.openxmlformats.org/officeDocument/2006/relationships/image" Target="../media/image-8-24.png"/><Relationship Id="rId25" Type="http://schemas.openxmlformats.org/officeDocument/2006/relationships/image" Target="../media/image-8-25.png"/><Relationship Id="rId26" Type="http://schemas.openxmlformats.org/officeDocument/2006/relationships/image" Target="../media/image-8-26.png"/><Relationship Id="rId27" Type="http://schemas.openxmlformats.org/officeDocument/2006/relationships/image" Target="../media/image-8-27.png"/><Relationship Id="rId28" Type="http://schemas.openxmlformats.org/officeDocument/2006/relationships/image" Target="../media/image-8-28.png"/><Relationship Id="rId29" Type="http://schemas.openxmlformats.org/officeDocument/2006/relationships/image" Target="../media/image-8-29.png"/><Relationship Id="rId30" Type="http://schemas.openxmlformats.org/officeDocument/2006/relationships/image" Target="../media/image-8-30.png"/><Relationship Id="rId31" Type="http://schemas.openxmlformats.org/officeDocument/2006/relationships/image" Target="../media/image-8-31.png"/><Relationship Id="rId32" Type="http://schemas.openxmlformats.org/officeDocument/2006/relationships/image" Target="../media/image-8-32.png"/><Relationship Id="rId33" Type="http://schemas.openxmlformats.org/officeDocument/2006/relationships/slideLayout" Target="../slideLayouts/slideLayout9.xml"/><Relationship Id="rId3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slideLayout" Target="../slideLayouts/slideLayout10.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2853333"/>
            <a:ext cx="7416403" cy="1227058"/>
          </a:xfrm>
          <a:prstGeom prst="rect">
            <a:avLst/>
          </a:prstGeom>
          <a:noFill/>
          <a:ln/>
        </p:spPr>
        <p:txBody>
          <a:bodyPr wrap="square" lIns="0" tIns="0" rIns="0" bIns="0" rtlCol="0" anchor="t"/>
          <a:lstStyle/>
          <a:p>
            <a:pPr algn="l" indent="0" marL="0">
              <a:lnSpc>
                <a:spcPts val="4800"/>
              </a:lnSpc>
              <a:buNone/>
            </a:pPr>
            <a:r>
              <a:rPr lang="en-US" sz="3850" b="1" dirty="0">
                <a:solidFill>
                  <a:srgbClr val="000000"/>
                </a:solidFill>
                <a:latin typeface="Montserrat Bold" pitchFamily="34" charset="0"/>
                <a:ea typeface="Montserrat Bold" pitchFamily="34" charset="-122"/>
                <a:cs typeface="Montserrat Bold" pitchFamily="34" charset="-120"/>
              </a:rPr>
              <a:t>Customer Shopping Behaviors Analysis</a:t>
            </a:r>
            <a:endParaRPr lang="en-US" sz="3850" dirty="0"/>
          </a:p>
        </p:txBody>
      </p:sp>
      <p:sp>
        <p:nvSpPr>
          <p:cNvPr id="4" name="Text 1"/>
          <p:cNvSpPr/>
          <p:nvPr/>
        </p:nvSpPr>
        <p:spPr>
          <a:xfrm>
            <a:off x="863798" y="4404241"/>
            <a:ext cx="7416403" cy="971907"/>
          </a:xfrm>
          <a:prstGeom prst="rect">
            <a:avLst/>
          </a:prstGeom>
          <a:noFill/>
          <a:ln/>
        </p:spPr>
        <p:txBody>
          <a:bodyPr wrap="square" lIns="0" tIns="0" rIns="0" bIns="0" rtlCol="0" anchor="t"/>
          <a:lstStyle/>
          <a:p>
            <a:pPr algn="l" indent="0" marL="0">
              <a:lnSpc>
                <a:spcPts val="2550"/>
              </a:lnSpc>
              <a:buNone/>
            </a:pPr>
            <a:r>
              <a:rPr lang="en-US" sz="1700" dirty="0">
                <a:solidFill>
                  <a:srgbClr val="3D3838"/>
                </a:solidFill>
                <a:latin typeface="Source Sans 3" pitchFamily="34" charset="0"/>
                <a:ea typeface="Source Sans 3" pitchFamily="34" charset="-122"/>
                <a:cs typeface="Source Sans 3" pitchFamily="34" charset="-120"/>
              </a:rPr>
              <a:t>Uncovering insights from 3,900 customer transactions to guide strategic business decisions through data-driven analysis of spending patterns, customer segments, and product preferences.</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2208014" y="417552"/>
            <a:ext cx="983933" cy="227290"/>
          </a:xfrm>
          <a:prstGeom prst="roundRect">
            <a:avLst>
              <a:gd name="adj" fmla="val 7523"/>
            </a:avLst>
          </a:prstGeom>
          <a:solidFill>
            <a:srgbClr val="E4E4E7"/>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293501" y="474226"/>
            <a:ext cx="113943" cy="113943"/>
          </a:xfrm>
          <a:prstGeom prst="rect">
            <a:avLst/>
          </a:prstGeom>
        </p:spPr>
      </p:pic>
      <p:sp>
        <p:nvSpPr>
          <p:cNvPr id="4" name="Text 1"/>
          <p:cNvSpPr/>
          <p:nvPr/>
        </p:nvSpPr>
        <p:spPr>
          <a:xfrm>
            <a:off x="2464356" y="460296"/>
            <a:ext cx="642104" cy="141803"/>
          </a:xfrm>
          <a:prstGeom prst="rect">
            <a:avLst/>
          </a:prstGeom>
          <a:noFill/>
          <a:ln/>
        </p:spPr>
        <p:txBody>
          <a:bodyPr wrap="none" lIns="0" tIns="0" rIns="0" bIns="0" rtlCol="0" anchor="t"/>
          <a:lstStyle/>
          <a:p>
            <a:pPr algn="l" indent="0" marL="0">
              <a:lnSpc>
                <a:spcPts val="1100"/>
              </a:lnSpc>
              <a:buNone/>
            </a:pPr>
            <a:r>
              <a:rPr lang="en-US" sz="850" dirty="0">
                <a:solidFill>
                  <a:srgbClr val="3D3838"/>
                </a:solidFill>
                <a:latin typeface="Source Sans 3" pitchFamily="34" charset="0"/>
                <a:ea typeface="Source Sans 3" pitchFamily="34" charset="-122"/>
                <a:cs typeface="Source Sans 3" pitchFamily="34" charset="-120"/>
              </a:rPr>
              <a:t>ACTION PLAN</a:t>
            </a:r>
            <a:endParaRPr lang="en-US" sz="850" dirty="0"/>
          </a:p>
        </p:txBody>
      </p:sp>
      <p:sp>
        <p:nvSpPr>
          <p:cNvPr id="5" name="Text 2"/>
          <p:cNvSpPr/>
          <p:nvPr/>
        </p:nvSpPr>
        <p:spPr>
          <a:xfrm>
            <a:off x="2208014" y="682347"/>
            <a:ext cx="4815840" cy="404813"/>
          </a:xfrm>
          <a:prstGeom prst="rect">
            <a:avLst/>
          </a:prstGeom>
          <a:noFill/>
          <a:ln/>
        </p:spPr>
        <p:txBody>
          <a:bodyPr wrap="none" lIns="0" tIns="0" rIns="0" bIns="0" rtlCol="0" anchor="t"/>
          <a:lstStyle/>
          <a:p>
            <a:pPr algn="l" indent="0" marL="0">
              <a:lnSpc>
                <a:spcPts val="3150"/>
              </a:lnSpc>
              <a:buNone/>
            </a:pPr>
            <a:r>
              <a:rPr lang="en-US" sz="2500" b="1" dirty="0">
                <a:solidFill>
                  <a:srgbClr val="000000"/>
                </a:solidFill>
                <a:latin typeface="Montserrat Bold" pitchFamily="34" charset="0"/>
                <a:ea typeface="Montserrat Bold" pitchFamily="34" charset="-122"/>
                <a:cs typeface="Montserrat Bold" pitchFamily="34" charset="-120"/>
              </a:rPr>
              <a:t>Key Takeaways &amp; Next Steps</a:t>
            </a:r>
            <a:endParaRPr lang="en-US" sz="2500" dirty="0"/>
          </a:p>
        </p:txBody>
      </p:sp>
      <p:pic>
        <p:nvPicPr>
          <p:cNvPr id="6" name="Image 1" descr="preencoded.png">    </p:cNvPr>
          <p:cNvPicPr>
            <a:picLocks noChangeAspect="1"/>
          </p:cNvPicPr>
          <p:nvPr/>
        </p:nvPicPr>
        <p:blipFill>
          <a:blip r:embed="rId3"/>
          <a:stretch>
            <a:fillRect/>
          </a:stretch>
        </p:blipFill>
        <p:spPr>
          <a:xfrm>
            <a:off x="3157776" y="1228130"/>
            <a:ext cx="8314730" cy="5200055"/>
          </a:xfrm>
          <a:prstGeom prst="rect">
            <a:avLst/>
          </a:prstGeom>
        </p:spPr>
      </p:pic>
      <p:sp>
        <p:nvSpPr>
          <p:cNvPr id="7" name="Text 3"/>
          <p:cNvSpPr/>
          <p:nvPr/>
        </p:nvSpPr>
        <p:spPr>
          <a:xfrm>
            <a:off x="3363674" y="3604381"/>
            <a:ext cx="1714240" cy="522204"/>
          </a:xfrm>
          <a:prstGeom prst="rect">
            <a:avLst/>
          </a:prstGeom>
          <a:noFill/>
          <a:ln/>
        </p:spPr>
        <p:txBody>
          <a:bodyPr wrap="square" lIns="0" tIns="0" rIns="0" bIns="0" rtlCol="0" anchor="t"/>
          <a:lstStyle/>
          <a:p>
            <a:pPr algn="r" indent="0" marL="0">
              <a:lnSpc>
                <a:spcPts val="2050"/>
              </a:lnSpc>
              <a:buNone/>
            </a:pPr>
            <a:r>
              <a:rPr lang="en-US" sz="1600" b="1" dirty="0">
                <a:solidFill>
                  <a:srgbClr val="000000"/>
                </a:solidFill>
                <a:latin typeface="Montserrat Bold" pitchFamily="34" charset="0"/>
                <a:ea typeface="Montserrat Bold" pitchFamily="34" charset="-122"/>
                <a:cs typeface="Montserrat Bold" pitchFamily="34" charset="-120"/>
              </a:rPr>
              <a:t>Inventory for Best-Sellers</a:t>
            </a:r>
            <a:endParaRPr lang="en-US" sz="1600" dirty="0"/>
          </a:p>
        </p:txBody>
      </p:sp>
      <p:sp>
        <p:nvSpPr>
          <p:cNvPr id="8" name="Text 4"/>
          <p:cNvSpPr/>
          <p:nvPr/>
        </p:nvSpPr>
        <p:spPr>
          <a:xfrm>
            <a:off x="6457636" y="5802840"/>
            <a:ext cx="1714240" cy="522204"/>
          </a:xfrm>
          <a:prstGeom prst="rect">
            <a:avLst/>
          </a:prstGeom>
          <a:noFill/>
          <a:ln/>
        </p:spPr>
        <p:txBody>
          <a:bodyPr wrap="square" lIns="0" tIns="0" rIns="0" bIns="0" rtlCol="0" anchor="t"/>
          <a:lstStyle/>
          <a:p>
            <a:pPr algn="ctr" indent="0" marL="0">
              <a:lnSpc>
                <a:spcPts val="2050"/>
              </a:lnSpc>
              <a:buNone/>
            </a:pPr>
            <a:r>
              <a:rPr lang="en-US" sz="1600" b="1" dirty="0">
                <a:solidFill>
                  <a:srgbClr val="000000"/>
                </a:solidFill>
                <a:latin typeface="Montserrat Bold" pitchFamily="34" charset="0"/>
                <a:ea typeface="Montserrat Bold" pitchFamily="34" charset="-122"/>
                <a:cs typeface="Montserrat Bold" pitchFamily="34" charset="-120"/>
              </a:rPr>
              <a:t>Promote Top-Rated Products</a:t>
            </a:r>
            <a:endParaRPr lang="en-US" sz="1600" dirty="0"/>
          </a:p>
        </p:txBody>
      </p:sp>
      <p:sp>
        <p:nvSpPr>
          <p:cNvPr id="9" name="Text 5"/>
          <p:cNvSpPr/>
          <p:nvPr/>
        </p:nvSpPr>
        <p:spPr>
          <a:xfrm>
            <a:off x="9552076" y="3603264"/>
            <a:ext cx="1714240" cy="522204"/>
          </a:xfrm>
          <a:prstGeom prst="rect">
            <a:avLst/>
          </a:prstGeom>
          <a:noFill/>
          <a:ln/>
        </p:spPr>
        <p:txBody>
          <a:bodyPr wrap="square" lIns="0" tIns="0" rIns="0" bIns="0" rtlCol="0" anchor="t"/>
          <a:lstStyle/>
          <a:p>
            <a:pPr algn="l" indent="0" marL="0">
              <a:lnSpc>
                <a:spcPts val="2050"/>
              </a:lnSpc>
              <a:buNone/>
            </a:pPr>
            <a:r>
              <a:rPr lang="en-US" sz="1600" b="1" dirty="0">
                <a:solidFill>
                  <a:srgbClr val="000000"/>
                </a:solidFill>
                <a:latin typeface="Montserrat Bold" pitchFamily="34" charset="0"/>
                <a:ea typeface="Montserrat Bold" pitchFamily="34" charset="-122"/>
                <a:cs typeface="Montserrat Bold" pitchFamily="34" charset="-120"/>
              </a:rPr>
              <a:t>Acquisition Campaigns</a:t>
            </a:r>
            <a:endParaRPr lang="en-US" sz="1600" dirty="0"/>
          </a:p>
        </p:txBody>
      </p:sp>
      <p:sp>
        <p:nvSpPr>
          <p:cNvPr id="10" name="Text 6"/>
          <p:cNvSpPr/>
          <p:nvPr/>
        </p:nvSpPr>
        <p:spPr>
          <a:xfrm>
            <a:off x="6457636" y="1200520"/>
            <a:ext cx="1714240" cy="783306"/>
          </a:xfrm>
          <a:prstGeom prst="rect">
            <a:avLst/>
          </a:prstGeom>
          <a:noFill/>
          <a:ln/>
        </p:spPr>
        <p:txBody>
          <a:bodyPr wrap="square" lIns="0" tIns="0" rIns="0" bIns="0" rtlCol="0" anchor="t"/>
          <a:lstStyle/>
          <a:p>
            <a:pPr algn="ctr" indent="0" marL="0">
              <a:lnSpc>
                <a:spcPts val="2050"/>
              </a:lnSpc>
              <a:buNone/>
            </a:pPr>
            <a:r>
              <a:rPr lang="en-US" sz="1600" b="1" dirty="0">
                <a:solidFill>
                  <a:srgbClr val="000000"/>
                </a:solidFill>
                <a:latin typeface="Montserrat Bold" pitchFamily="34" charset="0"/>
                <a:ea typeface="Montserrat Bold" pitchFamily="34" charset="-122"/>
                <a:cs typeface="Montserrat Bold" pitchFamily="34" charset="-120"/>
              </a:rPr>
              <a:t>Retention for Loyal Customers</a:t>
            </a:r>
            <a:endParaRPr lang="en-US" sz="1600" dirty="0"/>
          </a:p>
        </p:txBody>
      </p:sp>
      <p:sp>
        <p:nvSpPr>
          <p:cNvPr id="11" name="Text 7"/>
          <p:cNvSpPr/>
          <p:nvPr/>
        </p:nvSpPr>
        <p:spPr>
          <a:xfrm>
            <a:off x="2208014" y="6533912"/>
            <a:ext cx="10214372" cy="532209"/>
          </a:xfrm>
          <a:prstGeom prst="rect">
            <a:avLst/>
          </a:prstGeom>
          <a:noFill/>
          <a:ln/>
        </p:spPr>
        <p:txBody>
          <a:bodyPr wrap="square" lIns="0" tIns="0" rIns="0" bIns="0" rtlCol="0" anchor="t"/>
          <a:lstStyle/>
          <a:p>
            <a:pPr algn="l" indent="0" marL="0">
              <a:lnSpc>
                <a:spcPts val="1350"/>
              </a:lnSpc>
              <a:buNone/>
            </a:pPr>
            <a:r>
              <a:rPr lang="en-US" sz="1100" dirty="0">
                <a:solidFill>
                  <a:srgbClr val="3D3838"/>
                </a:solidFill>
                <a:latin typeface="Source Sans 3" pitchFamily="34" charset="0"/>
                <a:ea typeface="Source Sans 3" pitchFamily="34" charset="-122"/>
                <a:cs typeface="Source Sans 3" pitchFamily="34" charset="-120"/>
              </a:rPr>
              <a:t>By focusing on these strategic priorities, the business can maximize revenue from existing high-value segments while expanding the customer base through targeted acquisition. The combination of retention strategies for loyal customers, conversion programs for repeat buyers, and promotional efforts for top-performing products creates a comprehensive approach to sustainable growth.</a:t>
            </a:r>
            <a:endParaRPr lang="en-US" sz="1100" dirty="0"/>
          </a:p>
        </p:txBody>
      </p:sp>
      <p:sp>
        <p:nvSpPr>
          <p:cNvPr id="12" name="Shape 8"/>
          <p:cNvSpPr/>
          <p:nvPr/>
        </p:nvSpPr>
        <p:spPr>
          <a:xfrm>
            <a:off x="2208014" y="7171849"/>
            <a:ext cx="10214372" cy="640080"/>
          </a:xfrm>
          <a:prstGeom prst="roundRect">
            <a:avLst>
              <a:gd name="adj" fmla="val 3339"/>
            </a:avLst>
          </a:prstGeom>
          <a:solidFill>
            <a:srgbClr val="D6D7DC"/>
          </a:solidFill>
          <a:ln/>
        </p:spPr>
      </p:sp>
      <p:pic>
        <p:nvPicPr>
          <p:cNvPr id="13" name="Image 2" descr="preencoded.png">    </p:cNvPr>
          <p:cNvPicPr>
            <a:picLocks noChangeAspect="1"/>
          </p:cNvPicPr>
          <p:nvPr/>
        </p:nvPicPr>
        <p:blipFill>
          <a:blip r:embed="rId4"/>
          <a:stretch>
            <a:fillRect/>
          </a:stretch>
        </p:blipFill>
        <p:spPr>
          <a:xfrm>
            <a:off x="2350413" y="7354729"/>
            <a:ext cx="177998" cy="142399"/>
          </a:xfrm>
          <a:prstGeom prst="rect">
            <a:avLst/>
          </a:prstGeom>
        </p:spPr>
      </p:pic>
      <p:sp>
        <p:nvSpPr>
          <p:cNvPr id="14" name="Text 9"/>
          <p:cNvSpPr/>
          <p:nvPr/>
        </p:nvSpPr>
        <p:spPr>
          <a:xfrm>
            <a:off x="2670810" y="7301389"/>
            <a:ext cx="9609177" cy="354806"/>
          </a:xfrm>
          <a:prstGeom prst="rect">
            <a:avLst/>
          </a:prstGeom>
          <a:noFill/>
          <a:ln/>
        </p:spPr>
        <p:txBody>
          <a:bodyPr wrap="square" lIns="0" tIns="0" rIns="0" bIns="0" rtlCol="0" anchor="t"/>
          <a:lstStyle/>
          <a:p>
            <a:pPr algn="l" indent="0" marL="0">
              <a:lnSpc>
                <a:spcPts val="1350"/>
              </a:lnSpc>
              <a:buNone/>
            </a:pPr>
            <a:r>
              <a:rPr lang="en-US" sz="1100" b="1" dirty="0">
                <a:solidFill>
                  <a:srgbClr val="000000"/>
                </a:solidFill>
                <a:latin typeface="Source Sans 3" pitchFamily="34" charset="0"/>
                <a:ea typeface="Source Sans 3" pitchFamily="34" charset="-122"/>
                <a:cs typeface="Source Sans 3" pitchFamily="34" charset="-120"/>
              </a:rPr>
              <a:t>Implementation Priority:</a:t>
            </a:r>
            <a:pPr algn="l" indent="0" marL="0">
              <a:lnSpc>
                <a:spcPts val="1350"/>
              </a:lnSpc>
              <a:buNone/>
            </a:pPr>
            <a:r>
              <a:rPr lang="en-US" sz="1100" dirty="0">
                <a:solidFill>
                  <a:srgbClr val="000000"/>
                </a:solidFill>
                <a:latin typeface="Source Sans 3" pitchFamily="34" charset="0"/>
                <a:ea typeface="Source Sans 3" pitchFamily="34" charset="-122"/>
                <a:cs typeface="Source Sans 3" pitchFamily="34" charset="-120"/>
              </a:rPr>
              <a:t> Start with subscriber conversion campaigns for repeat buyers, as this represents the quickest path to increased customer lifetime value with minimal acquisition costs.</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863798" y="753904"/>
            <a:ext cx="1271111" cy="388620"/>
          </a:xfrm>
          <a:prstGeom prst="roundRect">
            <a:avLst>
              <a:gd name="adj" fmla="val 6669"/>
            </a:avLst>
          </a:prstGeom>
          <a:solidFill>
            <a:srgbClr val="E4E4E7"/>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93338" y="861774"/>
            <a:ext cx="172760" cy="172760"/>
          </a:xfrm>
          <a:prstGeom prst="rect">
            <a:avLst/>
          </a:prstGeom>
        </p:spPr>
      </p:pic>
      <p:sp>
        <p:nvSpPr>
          <p:cNvPr id="4" name="Text 1"/>
          <p:cNvSpPr/>
          <p:nvPr/>
        </p:nvSpPr>
        <p:spPr>
          <a:xfrm>
            <a:off x="1252418" y="818674"/>
            <a:ext cx="752951" cy="259080"/>
          </a:xfrm>
          <a:prstGeom prst="rect">
            <a:avLst/>
          </a:prstGeom>
          <a:noFill/>
          <a:ln/>
        </p:spPr>
        <p:txBody>
          <a:bodyPr wrap="none" lIns="0" tIns="0" rIns="0" bIns="0" rtlCol="0" anchor="t"/>
          <a:lstStyle/>
          <a:p>
            <a:pPr algn="l" indent="0" marL="0">
              <a:lnSpc>
                <a:spcPts val="2000"/>
              </a:lnSpc>
              <a:buNone/>
            </a:pPr>
            <a:r>
              <a:rPr lang="en-US" sz="1350" dirty="0">
                <a:solidFill>
                  <a:srgbClr val="3D3838"/>
                </a:solidFill>
                <a:latin typeface="Source Sans 3" pitchFamily="34" charset="0"/>
                <a:ea typeface="Source Sans 3" pitchFamily="34" charset="-122"/>
                <a:cs typeface="Source Sans 3" pitchFamily="34" charset="-120"/>
              </a:rPr>
              <a:t>OVERVIEW</a:t>
            </a:r>
            <a:endParaRPr lang="en-US" sz="1350" dirty="0"/>
          </a:p>
        </p:txBody>
      </p:sp>
      <p:sp>
        <p:nvSpPr>
          <p:cNvPr id="5" name="Text 2"/>
          <p:cNvSpPr/>
          <p:nvPr/>
        </p:nvSpPr>
        <p:spPr>
          <a:xfrm>
            <a:off x="863798" y="1228844"/>
            <a:ext cx="8515945" cy="613529"/>
          </a:xfrm>
          <a:prstGeom prst="rect">
            <a:avLst/>
          </a:prstGeom>
          <a:noFill/>
          <a:ln/>
        </p:spPr>
        <p:txBody>
          <a:bodyPr wrap="none" lIns="0" tIns="0" rIns="0" bIns="0" rtlCol="0" anchor="t"/>
          <a:lstStyle/>
          <a:p>
            <a:pPr algn="l" indent="0" marL="0">
              <a:lnSpc>
                <a:spcPts val="4800"/>
              </a:lnSpc>
              <a:buNone/>
            </a:pPr>
            <a:r>
              <a:rPr lang="en-US" sz="3850" b="1" dirty="0">
                <a:solidFill>
                  <a:srgbClr val="000000"/>
                </a:solidFill>
                <a:latin typeface="Montserrat Bold" pitchFamily="34" charset="0"/>
                <a:ea typeface="Montserrat Bold" pitchFamily="34" charset="-122"/>
                <a:cs typeface="Montserrat Bold" pitchFamily="34" charset="-120"/>
              </a:rPr>
              <a:t>Project Scope &amp; Data Foundation</a:t>
            </a:r>
            <a:endParaRPr lang="en-US" sz="3850" dirty="0"/>
          </a:p>
        </p:txBody>
      </p:sp>
      <p:sp>
        <p:nvSpPr>
          <p:cNvPr id="6" name="Shape 3"/>
          <p:cNvSpPr/>
          <p:nvPr/>
        </p:nvSpPr>
        <p:spPr>
          <a:xfrm>
            <a:off x="708184" y="2166223"/>
            <a:ext cx="5827633" cy="5309473"/>
          </a:xfrm>
          <a:prstGeom prst="roundRect">
            <a:avLst>
              <a:gd name="adj" fmla="val 610"/>
            </a:avLst>
          </a:prstGeom>
          <a:solidFill>
            <a:srgbClr val="2D2E34"/>
          </a:solidFill>
          <a:ln/>
        </p:spPr>
      </p:sp>
      <p:sp>
        <p:nvSpPr>
          <p:cNvPr id="7" name="Text 4"/>
          <p:cNvSpPr/>
          <p:nvPr/>
        </p:nvSpPr>
        <p:spPr>
          <a:xfrm>
            <a:off x="924044" y="2382083"/>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FFFFFF"/>
                </a:solidFill>
                <a:latin typeface="Montserrat Bold" pitchFamily="34" charset="0"/>
                <a:ea typeface="Montserrat Bold" pitchFamily="34" charset="-122"/>
                <a:cs typeface="Montserrat Bold" pitchFamily="34" charset="-120"/>
              </a:rPr>
              <a:t>Dataset Overview</a:t>
            </a:r>
            <a:endParaRPr lang="en-US" sz="1900" dirty="0"/>
          </a:p>
        </p:txBody>
      </p:sp>
      <p:sp>
        <p:nvSpPr>
          <p:cNvPr id="8" name="Text 5"/>
          <p:cNvSpPr/>
          <p:nvPr/>
        </p:nvSpPr>
        <p:spPr>
          <a:xfrm>
            <a:off x="924044" y="2904649"/>
            <a:ext cx="5395912" cy="971907"/>
          </a:xfrm>
          <a:prstGeom prst="rect">
            <a:avLst/>
          </a:prstGeom>
          <a:noFill/>
          <a:ln/>
        </p:spPr>
        <p:txBody>
          <a:bodyPr wrap="square" lIns="0" tIns="0" rIns="0" bIns="0" rtlCol="0" anchor="t"/>
          <a:lstStyle/>
          <a:p>
            <a:pPr algn="l" indent="0" marL="0">
              <a:lnSpc>
                <a:spcPts val="2550"/>
              </a:lnSpc>
              <a:buNone/>
            </a:pPr>
            <a:r>
              <a:rPr lang="en-US" sz="1700" dirty="0">
                <a:solidFill>
                  <a:srgbClr val="FFFFFF"/>
                </a:solidFill>
                <a:latin typeface="Source Sans 3" pitchFamily="34" charset="0"/>
                <a:ea typeface="Source Sans 3" pitchFamily="34" charset="-122"/>
                <a:cs typeface="Source Sans 3" pitchFamily="34" charset="-120"/>
              </a:rPr>
              <a:t>Analyzed 3,900 transaction records across multiple product categories from a publicly available GitHub repository with 18 key features.</a:t>
            </a:r>
            <a:endParaRPr lang="en-US" sz="1700" dirty="0"/>
          </a:p>
        </p:txBody>
      </p:sp>
      <p:sp>
        <p:nvSpPr>
          <p:cNvPr id="9" name="Shape 6"/>
          <p:cNvSpPr/>
          <p:nvPr/>
        </p:nvSpPr>
        <p:spPr>
          <a:xfrm>
            <a:off x="6914793" y="2409111"/>
            <a:ext cx="3321725" cy="2465903"/>
          </a:xfrm>
          <a:prstGeom prst="roundRect">
            <a:avLst>
              <a:gd name="adj" fmla="val 1314"/>
            </a:avLst>
          </a:prstGeom>
          <a:solidFill>
            <a:srgbClr val="F2EEEE"/>
          </a:solidFill>
          <a:ln/>
        </p:spPr>
      </p:sp>
      <p:sp>
        <p:nvSpPr>
          <p:cNvPr id="10" name="Shape 7"/>
          <p:cNvSpPr/>
          <p:nvPr/>
        </p:nvSpPr>
        <p:spPr>
          <a:xfrm>
            <a:off x="7130653" y="2624971"/>
            <a:ext cx="647819" cy="647819"/>
          </a:xfrm>
          <a:prstGeom prst="roundRect">
            <a:avLst>
              <a:gd name="adj" fmla="val 14113642"/>
            </a:avLst>
          </a:prstGeom>
          <a:solidFill>
            <a:srgbClr val="2D2E34"/>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8771" y="2803088"/>
            <a:ext cx="291465" cy="291465"/>
          </a:xfrm>
          <a:prstGeom prst="rect">
            <a:avLst/>
          </a:prstGeom>
        </p:spPr>
      </p:pic>
      <p:sp>
        <p:nvSpPr>
          <p:cNvPr id="12" name="Text 8"/>
          <p:cNvSpPr/>
          <p:nvPr/>
        </p:nvSpPr>
        <p:spPr>
          <a:xfrm>
            <a:off x="7130653" y="3488650"/>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3D3838"/>
                </a:solidFill>
                <a:latin typeface="Montserrat Bold" pitchFamily="34" charset="0"/>
                <a:ea typeface="Montserrat Bold" pitchFamily="34" charset="-122"/>
                <a:cs typeface="Montserrat Bold" pitchFamily="34" charset="-120"/>
              </a:rPr>
              <a:t>Demographics</a:t>
            </a:r>
            <a:endParaRPr lang="en-US" sz="1900" dirty="0"/>
          </a:p>
        </p:txBody>
      </p:sp>
      <p:sp>
        <p:nvSpPr>
          <p:cNvPr id="13" name="Text 9"/>
          <p:cNvSpPr/>
          <p:nvPr/>
        </p:nvSpPr>
        <p:spPr>
          <a:xfrm>
            <a:off x="7130653" y="4011216"/>
            <a:ext cx="2890004" cy="647938"/>
          </a:xfrm>
          <a:prstGeom prst="rect">
            <a:avLst/>
          </a:prstGeom>
          <a:noFill/>
          <a:ln/>
        </p:spPr>
        <p:txBody>
          <a:bodyPr wrap="square" lIns="0" tIns="0" rIns="0" bIns="0" rtlCol="0" anchor="t"/>
          <a:lstStyle/>
          <a:p>
            <a:pPr algn="l" indent="0" marL="0">
              <a:lnSpc>
                <a:spcPts val="2550"/>
              </a:lnSpc>
              <a:buNone/>
            </a:pPr>
            <a:r>
              <a:rPr lang="en-US" sz="1700" dirty="0">
                <a:solidFill>
                  <a:srgbClr val="3D3838"/>
                </a:solidFill>
                <a:latin typeface="Source Sans 3" pitchFamily="34" charset="0"/>
                <a:ea typeface="Source Sans 3" pitchFamily="34" charset="-122"/>
                <a:cs typeface="Source Sans 3" pitchFamily="34" charset="-120"/>
              </a:rPr>
              <a:t>Age, gender, location, subscription status</a:t>
            </a:r>
            <a:endParaRPr lang="en-US" sz="1700" dirty="0"/>
          </a:p>
        </p:txBody>
      </p:sp>
      <p:sp>
        <p:nvSpPr>
          <p:cNvPr id="14" name="Shape 10"/>
          <p:cNvSpPr/>
          <p:nvPr/>
        </p:nvSpPr>
        <p:spPr>
          <a:xfrm>
            <a:off x="10452378" y="2409111"/>
            <a:ext cx="3321725" cy="2465903"/>
          </a:xfrm>
          <a:prstGeom prst="roundRect">
            <a:avLst>
              <a:gd name="adj" fmla="val 1314"/>
            </a:avLst>
          </a:prstGeom>
          <a:solidFill>
            <a:srgbClr val="F2EEEE"/>
          </a:solidFill>
          <a:ln/>
        </p:spPr>
      </p:sp>
      <p:sp>
        <p:nvSpPr>
          <p:cNvPr id="15" name="Shape 11"/>
          <p:cNvSpPr/>
          <p:nvPr/>
        </p:nvSpPr>
        <p:spPr>
          <a:xfrm>
            <a:off x="10668238" y="2624971"/>
            <a:ext cx="647819" cy="647819"/>
          </a:xfrm>
          <a:prstGeom prst="roundRect">
            <a:avLst>
              <a:gd name="adj" fmla="val 14113642"/>
            </a:avLst>
          </a:prstGeom>
          <a:solidFill>
            <a:srgbClr val="2D2E34"/>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46356" y="2803088"/>
            <a:ext cx="291465" cy="291465"/>
          </a:xfrm>
          <a:prstGeom prst="rect">
            <a:avLst/>
          </a:prstGeom>
        </p:spPr>
      </p:pic>
      <p:sp>
        <p:nvSpPr>
          <p:cNvPr id="17" name="Text 12"/>
          <p:cNvSpPr/>
          <p:nvPr/>
        </p:nvSpPr>
        <p:spPr>
          <a:xfrm>
            <a:off x="10668238" y="3488650"/>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3D3838"/>
                </a:solidFill>
                <a:latin typeface="Montserrat Bold" pitchFamily="34" charset="0"/>
                <a:ea typeface="Montserrat Bold" pitchFamily="34" charset="-122"/>
                <a:cs typeface="Montserrat Bold" pitchFamily="34" charset="-120"/>
              </a:rPr>
              <a:t>Purchase Details</a:t>
            </a:r>
            <a:endParaRPr lang="en-US" sz="1900" dirty="0"/>
          </a:p>
        </p:txBody>
      </p:sp>
      <p:sp>
        <p:nvSpPr>
          <p:cNvPr id="18" name="Text 13"/>
          <p:cNvSpPr/>
          <p:nvPr/>
        </p:nvSpPr>
        <p:spPr>
          <a:xfrm>
            <a:off x="10668238" y="4011216"/>
            <a:ext cx="2890004" cy="647938"/>
          </a:xfrm>
          <a:prstGeom prst="rect">
            <a:avLst/>
          </a:prstGeom>
          <a:noFill/>
          <a:ln/>
        </p:spPr>
        <p:txBody>
          <a:bodyPr wrap="square" lIns="0" tIns="0" rIns="0" bIns="0" rtlCol="0" anchor="t"/>
          <a:lstStyle/>
          <a:p>
            <a:pPr algn="l" indent="0" marL="0">
              <a:lnSpc>
                <a:spcPts val="2550"/>
              </a:lnSpc>
              <a:buNone/>
            </a:pPr>
            <a:r>
              <a:rPr lang="en-US" sz="1700" dirty="0">
                <a:solidFill>
                  <a:srgbClr val="3D3838"/>
                </a:solidFill>
                <a:latin typeface="Source Sans 3" pitchFamily="34" charset="0"/>
                <a:ea typeface="Source Sans 3" pitchFamily="34" charset="-122"/>
                <a:cs typeface="Source Sans 3" pitchFamily="34" charset="-120"/>
              </a:rPr>
              <a:t>Item, category, size, color, season</a:t>
            </a:r>
            <a:endParaRPr lang="en-US" sz="1700" dirty="0"/>
          </a:p>
        </p:txBody>
      </p:sp>
      <p:sp>
        <p:nvSpPr>
          <p:cNvPr id="19" name="Shape 14"/>
          <p:cNvSpPr/>
          <p:nvPr/>
        </p:nvSpPr>
        <p:spPr>
          <a:xfrm>
            <a:off x="6914793" y="5090874"/>
            <a:ext cx="6859310" cy="2141934"/>
          </a:xfrm>
          <a:prstGeom prst="roundRect">
            <a:avLst>
              <a:gd name="adj" fmla="val 1512"/>
            </a:avLst>
          </a:prstGeom>
          <a:solidFill>
            <a:srgbClr val="F2EEEE"/>
          </a:solidFill>
          <a:ln/>
        </p:spPr>
      </p:sp>
      <p:sp>
        <p:nvSpPr>
          <p:cNvPr id="20" name="Shape 15"/>
          <p:cNvSpPr/>
          <p:nvPr/>
        </p:nvSpPr>
        <p:spPr>
          <a:xfrm>
            <a:off x="7130653" y="5306735"/>
            <a:ext cx="647819" cy="647819"/>
          </a:xfrm>
          <a:prstGeom prst="roundRect">
            <a:avLst>
              <a:gd name="adj" fmla="val 14113642"/>
            </a:avLst>
          </a:prstGeom>
          <a:solidFill>
            <a:srgbClr val="2D2E34"/>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08771" y="5484852"/>
            <a:ext cx="291465" cy="291465"/>
          </a:xfrm>
          <a:prstGeom prst="rect">
            <a:avLst/>
          </a:prstGeom>
        </p:spPr>
      </p:pic>
      <p:sp>
        <p:nvSpPr>
          <p:cNvPr id="22" name="Text 16"/>
          <p:cNvSpPr/>
          <p:nvPr/>
        </p:nvSpPr>
        <p:spPr>
          <a:xfrm>
            <a:off x="7130653" y="6170414"/>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3D3838"/>
                </a:solidFill>
                <a:latin typeface="Montserrat Bold" pitchFamily="34" charset="0"/>
                <a:ea typeface="Montserrat Bold" pitchFamily="34" charset="-122"/>
                <a:cs typeface="Montserrat Bold" pitchFamily="34" charset="-120"/>
              </a:rPr>
              <a:t>Behaviors</a:t>
            </a:r>
            <a:endParaRPr lang="en-US" sz="1900" dirty="0"/>
          </a:p>
        </p:txBody>
      </p:sp>
      <p:sp>
        <p:nvSpPr>
          <p:cNvPr id="23" name="Text 17"/>
          <p:cNvSpPr/>
          <p:nvPr/>
        </p:nvSpPr>
        <p:spPr>
          <a:xfrm>
            <a:off x="7130653" y="6692979"/>
            <a:ext cx="6427589" cy="323969"/>
          </a:xfrm>
          <a:prstGeom prst="rect">
            <a:avLst/>
          </a:prstGeom>
          <a:noFill/>
          <a:ln/>
        </p:spPr>
        <p:txBody>
          <a:bodyPr wrap="none" lIns="0" tIns="0" rIns="0" bIns="0" rtlCol="0" anchor="t"/>
          <a:lstStyle/>
          <a:p>
            <a:pPr algn="l" indent="0" marL="0">
              <a:lnSpc>
                <a:spcPts val="2550"/>
              </a:lnSpc>
              <a:buNone/>
            </a:pPr>
            <a:r>
              <a:rPr lang="en-US" sz="1700" dirty="0">
                <a:solidFill>
                  <a:srgbClr val="3D3838"/>
                </a:solidFill>
                <a:latin typeface="Source Sans 3" pitchFamily="34" charset="0"/>
                <a:ea typeface="Source Sans 3" pitchFamily="34" charset="-122"/>
                <a:cs typeface="Source Sans 3" pitchFamily="34" charset="-120"/>
              </a:rPr>
              <a:t>Ratings, shipping, discounts, payment methods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863798" y="1217652"/>
            <a:ext cx="1952506" cy="403860"/>
          </a:xfrm>
          <a:prstGeom prst="roundRect">
            <a:avLst>
              <a:gd name="adj" fmla="val 6417"/>
            </a:avLst>
          </a:prstGeom>
          <a:noFill/>
          <a:ln w="7620">
            <a:solidFill>
              <a:srgbClr val="2D2E34"/>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00958" y="1333143"/>
            <a:ext cx="172760" cy="172760"/>
          </a:xfrm>
          <a:prstGeom prst="rect">
            <a:avLst/>
          </a:prstGeom>
        </p:spPr>
      </p:pic>
      <p:sp>
        <p:nvSpPr>
          <p:cNvPr id="4" name="Text 1"/>
          <p:cNvSpPr/>
          <p:nvPr/>
        </p:nvSpPr>
        <p:spPr>
          <a:xfrm>
            <a:off x="1260038" y="1290042"/>
            <a:ext cx="1419106" cy="259080"/>
          </a:xfrm>
          <a:prstGeom prst="rect">
            <a:avLst/>
          </a:prstGeom>
          <a:noFill/>
          <a:ln/>
        </p:spPr>
        <p:txBody>
          <a:bodyPr wrap="none" lIns="0" tIns="0" rIns="0" bIns="0" rtlCol="0" anchor="t"/>
          <a:lstStyle/>
          <a:p>
            <a:pPr algn="l" indent="0" marL="0">
              <a:lnSpc>
                <a:spcPts val="2000"/>
              </a:lnSpc>
              <a:buNone/>
            </a:pPr>
            <a:r>
              <a:rPr lang="en-US" sz="1350" dirty="0">
                <a:solidFill>
                  <a:srgbClr val="2D2E34"/>
                </a:solidFill>
                <a:latin typeface="Source Sans 3" pitchFamily="34" charset="0"/>
                <a:ea typeface="Source Sans 3" pitchFamily="34" charset="-122"/>
                <a:cs typeface="Source Sans 3" pitchFamily="34" charset="-120"/>
              </a:rPr>
              <a:t>DATA PREPARATION</a:t>
            </a:r>
            <a:endParaRPr lang="en-US" sz="1350" dirty="0"/>
          </a:p>
        </p:txBody>
      </p:sp>
      <p:sp>
        <p:nvSpPr>
          <p:cNvPr id="5" name="Text 2"/>
          <p:cNvSpPr/>
          <p:nvPr/>
        </p:nvSpPr>
        <p:spPr>
          <a:xfrm>
            <a:off x="863798" y="1707832"/>
            <a:ext cx="9551551" cy="613529"/>
          </a:xfrm>
          <a:prstGeom prst="rect">
            <a:avLst/>
          </a:prstGeom>
          <a:noFill/>
          <a:ln/>
        </p:spPr>
        <p:txBody>
          <a:bodyPr wrap="none" lIns="0" tIns="0" rIns="0" bIns="0" rtlCol="0" anchor="t"/>
          <a:lstStyle/>
          <a:p>
            <a:pPr algn="l" indent="0" marL="0">
              <a:lnSpc>
                <a:spcPts val="4800"/>
              </a:lnSpc>
              <a:buNone/>
            </a:pPr>
            <a:r>
              <a:rPr lang="en-US" sz="3850" b="1" dirty="0">
                <a:solidFill>
                  <a:srgbClr val="000000"/>
                </a:solidFill>
                <a:latin typeface="Montserrat Bold" pitchFamily="34" charset="0"/>
                <a:ea typeface="Montserrat Bold" pitchFamily="34" charset="-122"/>
                <a:cs typeface="Montserrat Bold" pitchFamily="34" charset="-120"/>
              </a:rPr>
              <a:t>Data Cleaning &amp; Feature Engineering</a:t>
            </a:r>
            <a:endParaRPr lang="en-US" sz="3850" dirty="0"/>
          </a:p>
        </p:txBody>
      </p:sp>
      <p:sp>
        <p:nvSpPr>
          <p:cNvPr id="6" name="Text 3"/>
          <p:cNvSpPr/>
          <p:nvPr/>
        </p:nvSpPr>
        <p:spPr>
          <a:xfrm>
            <a:off x="863798" y="2645212"/>
            <a:ext cx="215860" cy="269915"/>
          </a:xfrm>
          <a:prstGeom prst="rect">
            <a:avLst/>
          </a:prstGeom>
          <a:noFill/>
          <a:ln/>
        </p:spPr>
        <p:txBody>
          <a:bodyPr wrap="none" lIns="0" tIns="0" rIns="0" bIns="0" rtlCol="0" anchor="t"/>
          <a:lstStyle/>
          <a:p>
            <a:pPr algn="l" indent="0" marL="0">
              <a:lnSpc>
                <a:spcPts val="2550"/>
              </a:lnSpc>
              <a:buNone/>
            </a:pPr>
            <a:r>
              <a:rPr lang="en-US" sz="1700" dirty="0">
                <a:solidFill>
                  <a:srgbClr val="3D3838"/>
                </a:solidFill>
                <a:latin typeface="Montserrat Light" pitchFamily="34" charset="0"/>
                <a:ea typeface="Montserrat Light" pitchFamily="34" charset="-122"/>
                <a:cs typeface="Montserrat Light" pitchFamily="34" charset="-120"/>
              </a:rPr>
              <a:t>01</a:t>
            </a:r>
            <a:endParaRPr lang="en-US" sz="1700" dirty="0"/>
          </a:p>
        </p:txBody>
      </p:sp>
      <p:sp>
        <p:nvSpPr>
          <p:cNvPr id="7" name="Shape 4"/>
          <p:cNvSpPr/>
          <p:nvPr/>
        </p:nvSpPr>
        <p:spPr>
          <a:xfrm>
            <a:off x="863798" y="2981682"/>
            <a:ext cx="4156948" cy="30480"/>
          </a:xfrm>
          <a:prstGeom prst="rect">
            <a:avLst/>
          </a:prstGeom>
          <a:solidFill>
            <a:srgbClr val="2D2E34"/>
          </a:solidFill>
          <a:ln/>
        </p:spPr>
      </p:sp>
      <p:sp>
        <p:nvSpPr>
          <p:cNvPr id="8" name="Text 5"/>
          <p:cNvSpPr/>
          <p:nvPr/>
        </p:nvSpPr>
        <p:spPr>
          <a:xfrm>
            <a:off x="863798" y="3150513"/>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3D3838"/>
                </a:solidFill>
                <a:latin typeface="Montserrat Bold" pitchFamily="34" charset="0"/>
                <a:ea typeface="Montserrat Bold" pitchFamily="34" charset="-122"/>
                <a:cs typeface="Montserrat Bold" pitchFamily="34" charset="-120"/>
              </a:rPr>
              <a:t>Missing Values</a:t>
            </a:r>
            <a:endParaRPr lang="en-US" sz="1900" dirty="0"/>
          </a:p>
        </p:txBody>
      </p:sp>
      <p:sp>
        <p:nvSpPr>
          <p:cNvPr id="9" name="Text 6"/>
          <p:cNvSpPr/>
          <p:nvPr/>
        </p:nvSpPr>
        <p:spPr>
          <a:xfrm>
            <a:off x="863798" y="3586758"/>
            <a:ext cx="4156948" cy="1295876"/>
          </a:xfrm>
          <a:prstGeom prst="rect">
            <a:avLst/>
          </a:prstGeom>
          <a:noFill/>
          <a:ln/>
        </p:spPr>
        <p:txBody>
          <a:bodyPr wrap="square" lIns="0" tIns="0" rIns="0" bIns="0" rtlCol="0" anchor="t"/>
          <a:lstStyle/>
          <a:p>
            <a:pPr algn="l" indent="0" marL="0">
              <a:lnSpc>
                <a:spcPts val="2550"/>
              </a:lnSpc>
              <a:buNone/>
            </a:pPr>
            <a:r>
              <a:rPr lang="en-US" sz="1700" dirty="0">
                <a:solidFill>
                  <a:srgbClr val="3D3838"/>
                </a:solidFill>
                <a:latin typeface="Source Sans 3" pitchFamily="34" charset="0"/>
                <a:ea typeface="Source Sans 3" pitchFamily="34" charset="-122"/>
                <a:cs typeface="Source Sans 3" pitchFamily="34" charset="-120"/>
              </a:rPr>
              <a:t>Imputed review ratings using median within each product category to minimize outlier influence and maintain realistic sentiment patterns.</a:t>
            </a:r>
            <a:endParaRPr lang="en-US" sz="1700" dirty="0"/>
          </a:p>
        </p:txBody>
      </p:sp>
      <p:sp>
        <p:nvSpPr>
          <p:cNvPr id="10" name="Text 7"/>
          <p:cNvSpPr/>
          <p:nvPr/>
        </p:nvSpPr>
        <p:spPr>
          <a:xfrm>
            <a:off x="5236607" y="2645212"/>
            <a:ext cx="215860" cy="269915"/>
          </a:xfrm>
          <a:prstGeom prst="rect">
            <a:avLst/>
          </a:prstGeom>
          <a:noFill/>
          <a:ln/>
        </p:spPr>
        <p:txBody>
          <a:bodyPr wrap="none" lIns="0" tIns="0" rIns="0" bIns="0" rtlCol="0" anchor="t"/>
          <a:lstStyle/>
          <a:p>
            <a:pPr algn="l" indent="0" marL="0">
              <a:lnSpc>
                <a:spcPts val="2550"/>
              </a:lnSpc>
              <a:buNone/>
            </a:pPr>
            <a:r>
              <a:rPr lang="en-US" sz="1700" dirty="0">
                <a:solidFill>
                  <a:srgbClr val="3D3838"/>
                </a:solidFill>
                <a:latin typeface="Montserrat Light" pitchFamily="34" charset="0"/>
                <a:ea typeface="Montserrat Light" pitchFamily="34" charset="-122"/>
                <a:cs typeface="Montserrat Light" pitchFamily="34" charset="-120"/>
              </a:rPr>
              <a:t>02</a:t>
            </a:r>
            <a:endParaRPr lang="en-US" sz="1700" dirty="0"/>
          </a:p>
        </p:txBody>
      </p:sp>
      <p:sp>
        <p:nvSpPr>
          <p:cNvPr id="11" name="Shape 8"/>
          <p:cNvSpPr/>
          <p:nvPr/>
        </p:nvSpPr>
        <p:spPr>
          <a:xfrm>
            <a:off x="5236607" y="2981682"/>
            <a:ext cx="4157067" cy="30480"/>
          </a:xfrm>
          <a:prstGeom prst="rect">
            <a:avLst/>
          </a:prstGeom>
          <a:solidFill>
            <a:srgbClr val="2D2E34"/>
          </a:solidFill>
          <a:ln/>
        </p:spPr>
      </p:sp>
      <p:sp>
        <p:nvSpPr>
          <p:cNvPr id="12" name="Text 9"/>
          <p:cNvSpPr/>
          <p:nvPr/>
        </p:nvSpPr>
        <p:spPr>
          <a:xfrm>
            <a:off x="5236607" y="3150513"/>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3D3838"/>
                </a:solidFill>
                <a:latin typeface="Montserrat Bold" pitchFamily="34" charset="0"/>
                <a:ea typeface="Montserrat Bold" pitchFamily="34" charset="-122"/>
                <a:cs typeface="Montserrat Bold" pitchFamily="34" charset="-120"/>
              </a:rPr>
              <a:t>Standardization</a:t>
            </a:r>
            <a:endParaRPr lang="en-US" sz="1900" dirty="0"/>
          </a:p>
        </p:txBody>
      </p:sp>
      <p:sp>
        <p:nvSpPr>
          <p:cNvPr id="13" name="Text 10"/>
          <p:cNvSpPr/>
          <p:nvPr/>
        </p:nvSpPr>
        <p:spPr>
          <a:xfrm>
            <a:off x="5236607" y="3586758"/>
            <a:ext cx="4157067" cy="971907"/>
          </a:xfrm>
          <a:prstGeom prst="rect">
            <a:avLst/>
          </a:prstGeom>
          <a:noFill/>
          <a:ln/>
        </p:spPr>
        <p:txBody>
          <a:bodyPr wrap="square" lIns="0" tIns="0" rIns="0" bIns="0" rtlCol="0" anchor="t"/>
          <a:lstStyle/>
          <a:p>
            <a:pPr algn="l" indent="0" marL="0">
              <a:lnSpc>
                <a:spcPts val="2550"/>
              </a:lnSpc>
              <a:buNone/>
            </a:pPr>
            <a:r>
              <a:rPr lang="en-US" sz="1700" dirty="0">
                <a:solidFill>
                  <a:srgbClr val="3D3838"/>
                </a:solidFill>
                <a:latin typeface="Source Sans 3" pitchFamily="34" charset="0"/>
                <a:ea typeface="Source Sans 3" pitchFamily="34" charset="-122"/>
                <a:cs typeface="Source Sans 3" pitchFamily="34" charset="-120"/>
              </a:rPr>
              <a:t>Renamed columns to snake case for better readability and documentation consistency across the dataset.</a:t>
            </a:r>
            <a:endParaRPr lang="en-US" sz="1700" dirty="0"/>
          </a:p>
        </p:txBody>
      </p:sp>
      <p:sp>
        <p:nvSpPr>
          <p:cNvPr id="14" name="Text 11"/>
          <p:cNvSpPr/>
          <p:nvPr/>
        </p:nvSpPr>
        <p:spPr>
          <a:xfrm>
            <a:off x="9609534" y="2645212"/>
            <a:ext cx="215860" cy="269915"/>
          </a:xfrm>
          <a:prstGeom prst="rect">
            <a:avLst/>
          </a:prstGeom>
          <a:noFill/>
          <a:ln/>
        </p:spPr>
        <p:txBody>
          <a:bodyPr wrap="none" lIns="0" tIns="0" rIns="0" bIns="0" rtlCol="0" anchor="t"/>
          <a:lstStyle/>
          <a:p>
            <a:pPr algn="l" indent="0" marL="0">
              <a:lnSpc>
                <a:spcPts val="2550"/>
              </a:lnSpc>
              <a:buNone/>
            </a:pPr>
            <a:r>
              <a:rPr lang="en-US" sz="1700" dirty="0">
                <a:solidFill>
                  <a:srgbClr val="3D3838"/>
                </a:solidFill>
                <a:latin typeface="Montserrat Light" pitchFamily="34" charset="0"/>
                <a:ea typeface="Montserrat Light" pitchFamily="34" charset="-122"/>
                <a:cs typeface="Montserrat Light" pitchFamily="34" charset="-120"/>
              </a:rPr>
              <a:t>03</a:t>
            </a:r>
            <a:endParaRPr lang="en-US" sz="1700" dirty="0"/>
          </a:p>
        </p:txBody>
      </p:sp>
      <p:sp>
        <p:nvSpPr>
          <p:cNvPr id="15" name="Shape 12"/>
          <p:cNvSpPr/>
          <p:nvPr/>
        </p:nvSpPr>
        <p:spPr>
          <a:xfrm>
            <a:off x="9609534" y="2981682"/>
            <a:ext cx="4157067" cy="30480"/>
          </a:xfrm>
          <a:prstGeom prst="rect">
            <a:avLst/>
          </a:prstGeom>
          <a:solidFill>
            <a:srgbClr val="2D2E34"/>
          </a:solidFill>
          <a:ln/>
        </p:spPr>
      </p:sp>
      <p:sp>
        <p:nvSpPr>
          <p:cNvPr id="16" name="Text 13"/>
          <p:cNvSpPr/>
          <p:nvPr/>
        </p:nvSpPr>
        <p:spPr>
          <a:xfrm>
            <a:off x="9609534" y="3150513"/>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3D3838"/>
                </a:solidFill>
                <a:latin typeface="Montserrat Bold" pitchFamily="34" charset="0"/>
                <a:ea typeface="Montserrat Bold" pitchFamily="34" charset="-122"/>
                <a:cs typeface="Montserrat Bold" pitchFamily="34" charset="-120"/>
              </a:rPr>
              <a:t>Age Segmentation</a:t>
            </a:r>
            <a:endParaRPr lang="en-US" sz="1900" dirty="0"/>
          </a:p>
        </p:txBody>
      </p:sp>
      <p:sp>
        <p:nvSpPr>
          <p:cNvPr id="17" name="Text 14"/>
          <p:cNvSpPr/>
          <p:nvPr/>
        </p:nvSpPr>
        <p:spPr>
          <a:xfrm>
            <a:off x="9609534" y="3586758"/>
            <a:ext cx="4157067" cy="971907"/>
          </a:xfrm>
          <a:prstGeom prst="rect">
            <a:avLst/>
          </a:prstGeom>
          <a:noFill/>
          <a:ln/>
        </p:spPr>
        <p:txBody>
          <a:bodyPr wrap="square" lIns="0" tIns="0" rIns="0" bIns="0" rtlCol="0" anchor="t"/>
          <a:lstStyle/>
          <a:p>
            <a:pPr algn="l" indent="0" marL="0">
              <a:lnSpc>
                <a:spcPts val="2550"/>
              </a:lnSpc>
              <a:buNone/>
            </a:pPr>
            <a:r>
              <a:rPr lang="en-US" sz="1700" dirty="0">
                <a:solidFill>
                  <a:srgbClr val="3D3838"/>
                </a:solidFill>
                <a:latin typeface="Source Sans 3" pitchFamily="34" charset="0"/>
                <a:ea typeface="Source Sans 3" pitchFamily="34" charset="-122"/>
                <a:cs typeface="Source Sans 3" pitchFamily="34" charset="-120"/>
              </a:rPr>
              <a:t>Created age_group using quantile-based binning into 4 categories: Young Adult, Adult, Middle-Aged, Senior for clearer analysis.</a:t>
            </a:r>
            <a:endParaRPr lang="en-US" sz="1700" dirty="0"/>
          </a:p>
        </p:txBody>
      </p:sp>
      <p:sp>
        <p:nvSpPr>
          <p:cNvPr id="18" name="Text 15"/>
          <p:cNvSpPr/>
          <p:nvPr/>
        </p:nvSpPr>
        <p:spPr>
          <a:xfrm>
            <a:off x="863798" y="5260419"/>
            <a:ext cx="215860" cy="269915"/>
          </a:xfrm>
          <a:prstGeom prst="rect">
            <a:avLst/>
          </a:prstGeom>
          <a:noFill/>
          <a:ln/>
        </p:spPr>
        <p:txBody>
          <a:bodyPr wrap="none" lIns="0" tIns="0" rIns="0" bIns="0" rtlCol="0" anchor="t"/>
          <a:lstStyle/>
          <a:p>
            <a:pPr algn="l" indent="0" marL="0">
              <a:lnSpc>
                <a:spcPts val="2550"/>
              </a:lnSpc>
              <a:buNone/>
            </a:pPr>
            <a:r>
              <a:rPr lang="en-US" sz="1700" dirty="0">
                <a:solidFill>
                  <a:srgbClr val="3D3838"/>
                </a:solidFill>
                <a:latin typeface="Montserrat Light" pitchFamily="34" charset="0"/>
                <a:ea typeface="Montserrat Light" pitchFamily="34" charset="-122"/>
                <a:cs typeface="Montserrat Light" pitchFamily="34" charset="-120"/>
              </a:rPr>
              <a:t>04</a:t>
            </a:r>
            <a:endParaRPr lang="en-US" sz="1700" dirty="0"/>
          </a:p>
        </p:txBody>
      </p:sp>
      <p:sp>
        <p:nvSpPr>
          <p:cNvPr id="19" name="Shape 16"/>
          <p:cNvSpPr/>
          <p:nvPr/>
        </p:nvSpPr>
        <p:spPr>
          <a:xfrm>
            <a:off x="863798" y="5596890"/>
            <a:ext cx="6343412" cy="30480"/>
          </a:xfrm>
          <a:prstGeom prst="rect">
            <a:avLst/>
          </a:prstGeom>
          <a:solidFill>
            <a:srgbClr val="2D2E34"/>
          </a:solidFill>
          <a:ln/>
        </p:spPr>
      </p:sp>
      <p:sp>
        <p:nvSpPr>
          <p:cNvPr id="20" name="Text 17"/>
          <p:cNvSpPr/>
          <p:nvPr/>
        </p:nvSpPr>
        <p:spPr>
          <a:xfrm>
            <a:off x="863798" y="5765721"/>
            <a:ext cx="2637949" cy="306705"/>
          </a:xfrm>
          <a:prstGeom prst="rect">
            <a:avLst/>
          </a:prstGeom>
          <a:noFill/>
          <a:ln/>
        </p:spPr>
        <p:txBody>
          <a:bodyPr wrap="none" lIns="0" tIns="0" rIns="0" bIns="0" rtlCol="0" anchor="t"/>
          <a:lstStyle/>
          <a:p>
            <a:pPr algn="l" indent="0" marL="0">
              <a:lnSpc>
                <a:spcPts val="2400"/>
              </a:lnSpc>
              <a:buNone/>
            </a:pPr>
            <a:r>
              <a:rPr lang="en-US" sz="1900" b="1" dirty="0">
                <a:solidFill>
                  <a:srgbClr val="3D3838"/>
                </a:solidFill>
                <a:latin typeface="Montserrat Bold" pitchFamily="34" charset="0"/>
                <a:ea typeface="Montserrat Bold" pitchFamily="34" charset="-122"/>
                <a:cs typeface="Montserrat Bold" pitchFamily="34" charset="-120"/>
              </a:rPr>
              <a:t>Purchase Frequency</a:t>
            </a:r>
            <a:endParaRPr lang="en-US" sz="1900" dirty="0"/>
          </a:p>
        </p:txBody>
      </p:sp>
      <p:sp>
        <p:nvSpPr>
          <p:cNvPr id="21" name="Text 18"/>
          <p:cNvSpPr/>
          <p:nvPr/>
        </p:nvSpPr>
        <p:spPr>
          <a:xfrm>
            <a:off x="863798" y="6201966"/>
            <a:ext cx="6343412" cy="647938"/>
          </a:xfrm>
          <a:prstGeom prst="rect">
            <a:avLst/>
          </a:prstGeom>
          <a:noFill/>
          <a:ln/>
        </p:spPr>
        <p:txBody>
          <a:bodyPr wrap="square" lIns="0" tIns="0" rIns="0" bIns="0" rtlCol="0" anchor="t"/>
          <a:lstStyle/>
          <a:p>
            <a:pPr algn="l" indent="0" marL="0">
              <a:lnSpc>
                <a:spcPts val="2550"/>
              </a:lnSpc>
              <a:buNone/>
            </a:pPr>
            <a:r>
              <a:rPr lang="en-US" sz="1700" dirty="0">
                <a:solidFill>
                  <a:srgbClr val="3D3838"/>
                </a:solidFill>
                <a:latin typeface="Source Sans 3" pitchFamily="34" charset="0"/>
                <a:ea typeface="Source Sans 3" pitchFamily="34" charset="-122"/>
                <a:cs typeface="Source Sans 3" pitchFamily="34" charset="-120"/>
              </a:rPr>
              <a:t>Converted categorical frequency values to numerical days between purchases, enabling customer segmentation and revenue analysis.</a:t>
            </a:r>
            <a:endParaRPr lang="en-US" sz="1700" dirty="0"/>
          </a:p>
        </p:txBody>
      </p:sp>
      <p:sp>
        <p:nvSpPr>
          <p:cNvPr id="22" name="Text 19"/>
          <p:cNvSpPr/>
          <p:nvPr/>
        </p:nvSpPr>
        <p:spPr>
          <a:xfrm>
            <a:off x="7423071" y="5260419"/>
            <a:ext cx="215860" cy="269915"/>
          </a:xfrm>
          <a:prstGeom prst="rect">
            <a:avLst/>
          </a:prstGeom>
          <a:noFill/>
          <a:ln/>
        </p:spPr>
        <p:txBody>
          <a:bodyPr wrap="none" lIns="0" tIns="0" rIns="0" bIns="0" rtlCol="0" anchor="t"/>
          <a:lstStyle/>
          <a:p>
            <a:pPr algn="l" indent="0" marL="0">
              <a:lnSpc>
                <a:spcPts val="2550"/>
              </a:lnSpc>
              <a:buNone/>
            </a:pPr>
            <a:r>
              <a:rPr lang="en-US" sz="1700" dirty="0">
                <a:solidFill>
                  <a:srgbClr val="3D3838"/>
                </a:solidFill>
                <a:latin typeface="Montserrat Light" pitchFamily="34" charset="0"/>
                <a:ea typeface="Montserrat Light" pitchFamily="34" charset="-122"/>
                <a:cs typeface="Montserrat Light" pitchFamily="34" charset="-120"/>
              </a:rPr>
              <a:t>05</a:t>
            </a:r>
            <a:endParaRPr lang="en-US" sz="1700" dirty="0"/>
          </a:p>
        </p:txBody>
      </p:sp>
      <p:sp>
        <p:nvSpPr>
          <p:cNvPr id="23" name="Shape 20"/>
          <p:cNvSpPr/>
          <p:nvPr/>
        </p:nvSpPr>
        <p:spPr>
          <a:xfrm>
            <a:off x="7423071" y="5596890"/>
            <a:ext cx="6343531" cy="30480"/>
          </a:xfrm>
          <a:prstGeom prst="rect">
            <a:avLst/>
          </a:prstGeom>
          <a:solidFill>
            <a:srgbClr val="2D2E34"/>
          </a:solidFill>
          <a:ln/>
        </p:spPr>
      </p:sp>
      <p:sp>
        <p:nvSpPr>
          <p:cNvPr id="24" name="Text 21"/>
          <p:cNvSpPr/>
          <p:nvPr/>
        </p:nvSpPr>
        <p:spPr>
          <a:xfrm>
            <a:off x="7423071" y="5765721"/>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3D3838"/>
                </a:solidFill>
                <a:latin typeface="Montserrat Bold" pitchFamily="34" charset="0"/>
                <a:ea typeface="Montserrat Bold" pitchFamily="34" charset="-122"/>
                <a:cs typeface="Montserrat Bold" pitchFamily="34" charset="-120"/>
              </a:rPr>
              <a:t>Data Consistency</a:t>
            </a:r>
            <a:endParaRPr lang="en-US" sz="1900" dirty="0"/>
          </a:p>
        </p:txBody>
      </p:sp>
      <p:sp>
        <p:nvSpPr>
          <p:cNvPr id="25" name="Text 22"/>
          <p:cNvSpPr/>
          <p:nvPr/>
        </p:nvSpPr>
        <p:spPr>
          <a:xfrm>
            <a:off x="7423071" y="6201966"/>
            <a:ext cx="6343531" cy="647938"/>
          </a:xfrm>
          <a:prstGeom prst="rect">
            <a:avLst/>
          </a:prstGeom>
          <a:noFill/>
          <a:ln/>
        </p:spPr>
        <p:txBody>
          <a:bodyPr wrap="square" lIns="0" tIns="0" rIns="0" bIns="0" rtlCol="0" anchor="t"/>
          <a:lstStyle/>
          <a:p>
            <a:pPr algn="l" indent="0" marL="0">
              <a:lnSpc>
                <a:spcPts val="2550"/>
              </a:lnSpc>
              <a:buNone/>
            </a:pPr>
            <a:r>
              <a:rPr lang="en-US" sz="1700" dirty="0">
                <a:solidFill>
                  <a:srgbClr val="3D3838"/>
                </a:solidFill>
                <a:latin typeface="Source Sans 3" pitchFamily="34" charset="0"/>
                <a:ea typeface="Source Sans 3" pitchFamily="34" charset="-122"/>
                <a:cs typeface="Source Sans 3" pitchFamily="34" charset="-120"/>
              </a:rPr>
              <a:t>Dropped redundant promo_code_used column as values duplicated discount_applied, streamlining promotional impact analysis.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835819" y="1092637"/>
            <a:ext cx="1777960" cy="371832"/>
          </a:xfrm>
          <a:prstGeom prst="roundRect">
            <a:avLst>
              <a:gd name="adj" fmla="val 6744"/>
            </a:avLst>
          </a:prstGeom>
          <a:solidFill>
            <a:srgbClr val="E4E4E7"/>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61192" y="1194911"/>
            <a:ext cx="167164" cy="167164"/>
          </a:xfrm>
          <a:prstGeom prst="rect">
            <a:avLst/>
          </a:prstGeom>
        </p:spPr>
      </p:pic>
      <p:sp>
        <p:nvSpPr>
          <p:cNvPr id="4" name="Text 1"/>
          <p:cNvSpPr/>
          <p:nvPr/>
        </p:nvSpPr>
        <p:spPr>
          <a:xfrm>
            <a:off x="1211937" y="1155263"/>
            <a:ext cx="1276469" cy="246578"/>
          </a:xfrm>
          <a:prstGeom prst="rect">
            <a:avLst/>
          </a:prstGeom>
          <a:noFill/>
          <a:ln/>
        </p:spPr>
        <p:txBody>
          <a:bodyPr wrap="none" lIns="0" tIns="0" rIns="0" bIns="0" rtlCol="0" anchor="t"/>
          <a:lstStyle/>
          <a:p>
            <a:pPr algn="l" indent="0" marL="0">
              <a:lnSpc>
                <a:spcPts val="1900"/>
              </a:lnSpc>
              <a:buNone/>
            </a:pPr>
            <a:r>
              <a:rPr lang="en-US" sz="1300" dirty="0">
                <a:solidFill>
                  <a:srgbClr val="3D3838"/>
                </a:solidFill>
                <a:latin typeface="Source Sans 3" pitchFamily="34" charset="0"/>
                <a:ea typeface="Source Sans 3" pitchFamily="34" charset="-122"/>
                <a:cs typeface="Source Sans 3" pitchFamily="34" charset="-120"/>
              </a:rPr>
              <a:t>GENDER ANALYSIS</a:t>
            </a:r>
            <a:endParaRPr lang="en-US" sz="1300" dirty="0"/>
          </a:p>
        </p:txBody>
      </p:sp>
      <p:sp>
        <p:nvSpPr>
          <p:cNvPr id="5" name="Text 2"/>
          <p:cNvSpPr/>
          <p:nvPr/>
        </p:nvSpPr>
        <p:spPr>
          <a:xfrm>
            <a:off x="835819" y="1545312"/>
            <a:ext cx="9332238" cy="593646"/>
          </a:xfrm>
          <a:prstGeom prst="rect">
            <a:avLst/>
          </a:prstGeom>
          <a:noFill/>
          <a:ln/>
        </p:spPr>
        <p:txBody>
          <a:bodyPr wrap="none" lIns="0" tIns="0" rIns="0" bIns="0" rtlCol="0" anchor="t"/>
          <a:lstStyle/>
          <a:p>
            <a:pPr algn="l" indent="0" marL="0">
              <a:lnSpc>
                <a:spcPts val="4650"/>
              </a:lnSpc>
              <a:buNone/>
            </a:pPr>
            <a:r>
              <a:rPr lang="en-US" sz="3700" b="1" dirty="0">
                <a:solidFill>
                  <a:srgbClr val="000000"/>
                </a:solidFill>
                <a:latin typeface="Montserrat Bold" pitchFamily="34" charset="0"/>
                <a:ea typeface="Montserrat Bold" pitchFamily="34" charset="-122"/>
                <a:cs typeface="Montserrat Bold" pitchFamily="34" charset="-120"/>
              </a:rPr>
              <a:t>Revenue by Gender: Male Dominance</a:t>
            </a:r>
            <a:endParaRPr lang="en-US" sz="3700" dirty="0"/>
          </a:p>
        </p:txBody>
      </p:sp>
      <p:pic>
        <p:nvPicPr>
          <p:cNvPr id="6" name="Image 1" descr="preencoded.png">    </p:cNvPr>
          <p:cNvPicPr>
            <a:picLocks noChangeAspect="1"/>
          </p:cNvPicPr>
          <p:nvPr/>
        </p:nvPicPr>
        <p:blipFill>
          <a:blip r:embed="rId3"/>
          <a:stretch>
            <a:fillRect/>
          </a:stretch>
        </p:blipFill>
        <p:spPr>
          <a:xfrm>
            <a:off x="835819" y="2769281"/>
            <a:ext cx="7574280" cy="4145922"/>
          </a:xfrm>
          <a:prstGeom prst="rect">
            <a:avLst/>
          </a:prstGeom>
        </p:spPr>
      </p:pic>
      <p:sp>
        <p:nvSpPr>
          <p:cNvPr id="7" name="Text 3"/>
          <p:cNvSpPr/>
          <p:nvPr/>
        </p:nvSpPr>
        <p:spPr>
          <a:xfrm>
            <a:off x="8924568" y="2644378"/>
            <a:ext cx="2374702" cy="296823"/>
          </a:xfrm>
          <a:prstGeom prst="rect">
            <a:avLst/>
          </a:prstGeom>
          <a:noFill/>
          <a:ln/>
        </p:spPr>
        <p:txBody>
          <a:bodyPr wrap="none" lIns="0" tIns="0" rIns="0" bIns="0" rtlCol="0" anchor="t"/>
          <a:lstStyle/>
          <a:p>
            <a:pPr algn="l" indent="0" marL="0">
              <a:lnSpc>
                <a:spcPts val="2300"/>
              </a:lnSpc>
              <a:buNone/>
            </a:pPr>
            <a:r>
              <a:rPr lang="en-US" sz="1850" b="1" dirty="0">
                <a:solidFill>
                  <a:srgbClr val="000000"/>
                </a:solidFill>
                <a:latin typeface="Montserrat Bold" pitchFamily="34" charset="0"/>
                <a:ea typeface="Montserrat Bold" pitchFamily="34" charset="-122"/>
                <a:cs typeface="Montserrat Bold" pitchFamily="34" charset="-120"/>
              </a:rPr>
              <a:t>Key Finding</a:t>
            </a:r>
            <a:endParaRPr lang="en-US" sz="1850" dirty="0"/>
          </a:p>
        </p:txBody>
      </p:sp>
      <p:sp>
        <p:nvSpPr>
          <p:cNvPr id="8" name="Text 4"/>
          <p:cNvSpPr/>
          <p:nvPr/>
        </p:nvSpPr>
        <p:spPr>
          <a:xfrm>
            <a:off x="8924568" y="3143369"/>
            <a:ext cx="4877514" cy="924758"/>
          </a:xfrm>
          <a:prstGeom prst="rect">
            <a:avLst/>
          </a:prstGeom>
          <a:noFill/>
          <a:ln/>
        </p:spPr>
        <p:txBody>
          <a:bodyPr wrap="square" lIns="0" tIns="0" rIns="0" bIns="0" rtlCol="0" anchor="t"/>
          <a:lstStyle/>
          <a:p>
            <a:pPr algn="l" indent="0" marL="0">
              <a:lnSpc>
                <a:spcPts val="2400"/>
              </a:lnSpc>
              <a:buNone/>
            </a:pPr>
            <a:r>
              <a:rPr lang="en-US" sz="1600" dirty="0">
                <a:solidFill>
                  <a:srgbClr val="3D3838"/>
                </a:solidFill>
                <a:latin typeface="Source Sans 3" pitchFamily="34" charset="0"/>
                <a:ea typeface="Source Sans 3" pitchFamily="34" charset="-122"/>
                <a:cs typeface="Source Sans 3" pitchFamily="34" charset="-120"/>
              </a:rPr>
              <a:t>Male customers generated roughly twice the total revenue compared to female customers, highlighting their disproportionate contribution to overall revenue.</a:t>
            </a:r>
            <a:endParaRPr lang="en-US" sz="1600" dirty="0"/>
          </a:p>
        </p:txBody>
      </p:sp>
      <p:sp>
        <p:nvSpPr>
          <p:cNvPr id="9" name="Shape 5"/>
          <p:cNvSpPr/>
          <p:nvPr/>
        </p:nvSpPr>
        <p:spPr>
          <a:xfrm>
            <a:off x="8924568" y="4295537"/>
            <a:ext cx="4877514" cy="1773674"/>
          </a:xfrm>
          <a:prstGeom prst="roundRect">
            <a:avLst>
              <a:gd name="adj" fmla="val 1767"/>
            </a:avLst>
          </a:prstGeom>
          <a:solidFill>
            <a:srgbClr val="D6D7DC"/>
          </a:solidFill>
          <a:ln/>
        </p:spPr>
      </p:sp>
      <p:pic>
        <p:nvPicPr>
          <p:cNvPr id="10" name="Image 2" descr="preencoded.png">    </p:cNvPr>
          <p:cNvPicPr>
            <a:picLocks noChangeAspect="1"/>
          </p:cNvPicPr>
          <p:nvPr/>
        </p:nvPicPr>
        <p:blipFill>
          <a:blip r:embed="rId4"/>
          <a:stretch>
            <a:fillRect/>
          </a:stretch>
        </p:blipFill>
        <p:spPr>
          <a:xfrm>
            <a:off x="9133523" y="4587121"/>
            <a:ext cx="261223" cy="208955"/>
          </a:xfrm>
          <a:prstGeom prst="rect">
            <a:avLst/>
          </a:prstGeom>
        </p:spPr>
      </p:pic>
      <p:sp>
        <p:nvSpPr>
          <p:cNvPr id="11" name="Text 6"/>
          <p:cNvSpPr/>
          <p:nvPr/>
        </p:nvSpPr>
        <p:spPr>
          <a:xfrm>
            <a:off x="9603700" y="4549854"/>
            <a:ext cx="3989427" cy="1233011"/>
          </a:xfrm>
          <a:prstGeom prst="rect">
            <a:avLst/>
          </a:prstGeom>
          <a:noFill/>
          <a:ln/>
        </p:spPr>
        <p:txBody>
          <a:bodyPr wrap="square" lIns="0" tIns="0" rIns="0" bIns="0" rtlCol="0" anchor="t"/>
          <a:lstStyle/>
          <a:p>
            <a:pPr algn="l" indent="0" marL="0">
              <a:lnSpc>
                <a:spcPts val="2400"/>
              </a:lnSpc>
              <a:buNone/>
            </a:pPr>
            <a:r>
              <a:rPr lang="en-US" sz="1600" b="1" dirty="0">
                <a:solidFill>
                  <a:srgbClr val="000000"/>
                </a:solidFill>
                <a:latin typeface="Source Sans 3" pitchFamily="34" charset="0"/>
                <a:ea typeface="Source Sans 3" pitchFamily="34" charset="-122"/>
                <a:cs typeface="Source Sans 3" pitchFamily="34" charset="-120"/>
              </a:rPr>
              <a:t>Strategic Implication:</a:t>
            </a:r>
            <a:pPr algn="l" indent="0" marL="0">
              <a:lnSpc>
                <a:spcPts val="2400"/>
              </a:lnSpc>
              <a:buNone/>
            </a:pPr>
            <a:r>
              <a:rPr lang="en-US" sz="1600" dirty="0">
                <a:solidFill>
                  <a:srgbClr val="000000"/>
                </a:solidFill>
                <a:latin typeface="Source Sans 3" pitchFamily="34" charset="0"/>
                <a:ea typeface="Source Sans 3" pitchFamily="34" charset="-122"/>
                <a:cs typeface="Source Sans 3" pitchFamily="34" charset="-120"/>
              </a:rPr>
              <a:t> Target high-value male customers with personalized promotions to further increase revenue potential.</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5932" y="639127"/>
            <a:ext cx="7572137" cy="1116330"/>
          </a:xfrm>
          <a:prstGeom prst="rect">
            <a:avLst/>
          </a:prstGeom>
          <a:noFill/>
          <a:ln/>
        </p:spPr>
        <p:txBody>
          <a:bodyPr wrap="square" lIns="0" tIns="0" rIns="0" bIns="0" rtlCol="0" anchor="t"/>
          <a:lstStyle/>
          <a:p>
            <a:pPr algn="l" indent="0" marL="0">
              <a:lnSpc>
                <a:spcPts val="4350"/>
              </a:lnSpc>
              <a:buNone/>
            </a:pPr>
            <a:r>
              <a:rPr lang="en-US" sz="3500" b="1" dirty="0">
                <a:solidFill>
                  <a:srgbClr val="000000"/>
                </a:solidFill>
                <a:latin typeface="Montserrat Bold" pitchFamily="34" charset="0"/>
                <a:ea typeface="Montserrat Bold" pitchFamily="34" charset="-122"/>
                <a:cs typeface="Montserrat Bold" pitchFamily="34" charset="-120"/>
              </a:rPr>
              <a:t>Revenue by Age Group: Young Adults &amp; Middle-Aged Lead</a:t>
            </a:r>
            <a:endParaRPr lang="en-US" sz="3500" dirty="0"/>
          </a:p>
        </p:txBody>
      </p:sp>
      <p:pic>
        <p:nvPicPr>
          <p:cNvPr id="4" name="Image 1" descr="preencoded.png">    </p:cNvPr>
          <p:cNvPicPr>
            <a:picLocks noChangeAspect="1"/>
          </p:cNvPicPr>
          <p:nvPr/>
        </p:nvPicPr>
        <p:blipFill>
          <a:blip r:embed="rId2"/>
          <a:stretch>
            <a:fillRect/>
          </a:stretch>
        </p:blipFill>
        <p:spPr>
          <a:xfrm>
            <a:off x="785932" y="2123248"/>
            <a:ext cx="7574280" cy="4145922"/>
          </a:xfrm>
          <a:prstGeom prst="rect">
            <a:avLst/>
          </a:prstGeom>
        </p:spPr>
      </p:pic>
      <p:sp>
        <p:nvSpPr>
          <p:cNvPr id="5" name="Text 1"/>
          <p:cNvSpPr/>
          <p:nvPr/>
        </p:nvSpPr>
        <p:spPr>
          <a:xfrm>
            <a:off x="785932" y="6464975"/>
            <a:ext cx="7572137" cy="1125379"/>
          </a:xfrm>
          <a:prstGeom prst="rect">
            <a:avLst/>
          </a:prstGeom>
          <a:noFill/>
          <a:ln/>
        </p:spPr>
        <p:txBody>
          <a:bodyPr wrap="square" lIns="0" tIns="0" rIns="0" bIns="0" rtlCol="0" anchor="t"/>
          <a:lstStyle/>
          <a:p>
            <a:pPr algn="l" indent="0" marL="0">
              <a:lnSpc>
                <a:spcPts val="2200"/>
              </a:lnSpc>
              <a:buNone/>
            </a:pPr>
            <a:r>
              <a:rPr lang="en-US" sz="1500" dirty="0">
                <a:solidFill>
                  <a:srgbClr val="3D3838"/>
                </a:solidFill>
                <a:latin typeface="Source Sans 3" pitchFamily="34" charset="0"/>
                <a:ea typeface="Source Sans 3" pitchFamily="34" charset="-122"/>
                <a:cs typeface="Source Sans 3" pitchFamily="34" charset="-120"/>
              </a:rPr>
              <a:t>Young Adult and Middle-Aged segments account for the largest share of total revenue, making them key target groups for marketing and promotional strategies. Personalized offers and loyalty programs targeting these segments are likely to have the greatest impact on revenue growth.</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863798" y="1042988"/>
            <a:ext cx="2072045" cy="403860"/>
          </a:xfrm>
          <a:prstGeom prst="roundRect">
            <a:avLst>
              <a:gd name="adj" fmla="val 6417"/>
            </a:avLst>
          </a:prstGeom>
          <a:noFill/>
          <a:ln w="7620">
            <a:solidFill>
              <a:srgbClr val="2D2E34"/>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00958" y="1158478"/>
            <a:ext cx="172760" cy="172760"/>
          </a:xfrm>
          <a:prstGeom prst="rect">
            <a:avLst/>
          </a:prstGeom>
        </p:spPr>
      </p:pic>
      <p:sp>
        <p:nvSpPr>
          <p:cNvPr id="4" name="Text 1"/>
          <p:cNvSpPr/>
          <p:nvPr/>
        </p:nvSpPr>
        <p:spPr>
          <a:xfrm>
            <a:off x="1260038" y="1115378"/>
            <a:ext cx="1538645" cy="259080"/>
          </a:xfrm>
          <a:prstGeom prst="rect">
            <a:avLst/>
          </a:prstGeom>
          <a:noFill/>
          <a:ln/>
        </p:spPr>
        <p:txBody>
          <a:bodyPr wrap="none" lIns="0" tIns="0" rIns="0" bIns="0" rtlCol="0" anchor="t"/>
          <a:lstStyle/>
          <a:p>
            <a:pPr algn="l" indent="0" marL="0">
              <a:lnSpc>
                <a:spcPts val="2000"/>
              </a:lnSpc>
              <a:buNone/>
            </a:pPr>
            <a:r>
              <a:rPr lang="en-US" sz="1350" dirty="0">
                <a:solidFill>
                  <a:srgbClr val="2D2E34"/>
                </a:solidFill>
                <a:latin typeface="Source Sans 3" pitchFamily="34" charset="0"/>
                <a:ea typeface="Source Sans 3" pitchFamily="34" charset="-122"/>
                <a:cs typeface="Source Sans 3" pitchFamily="34" charset="-120"/>
              </a:rPr>
              <a:t>CUSTOMER INSIGHTS</a:t>
            </a:r>
            <a:endParaRPr lang="en-US" sz="1350" dirty="0"/>
          </a:p>
        </p:txBody>
      </p:sp>
      <p:sp>
        <p:nvSpPr>
          <p:cNvPr id="5" name="Text 2"/>
          <p:cNvSpPr/>
          <p:nvPr/>
        </p:nvSpPr>
        <p:spPr>
          <a:xfrm>
            <a:off x="863798" y="1533168"/>
            <a:ext cx="8185666" cy="613529"/>
          </a:xfrm>
          <a:prstGeom prst="rect">
            <a:avLst/>
          </a:prstGeom>
          <a:noFill/>
          <a:ln/>
        </p:spPr>
        <p:txBody>
          <a:bodyPr wrap="none" lIns="0" tIns="0" rIns="0" bIns="0" rtlCol="0" anchor="t"/>
          <a:lstStyle/>
          <a:p>
            <a:pPr algn="l" indent="0" marL="0">
              <a:lnSpc>
                <a:spcPts val="4800"/>
              </a:lnSpc>
              <a:buNone/>
            </a:pPr>
            <a:r>
              <a:rPr lang="en-US" sz="3850" b="1" dirty="0">
                <a:solidFill>
                  <a:srgbClr val="000000"/>
                </a:solidFill>
                <a:latin typeface="Montserrat Bold" pitchFamily="34" charset="0"/>
                <a:ea typeface="Montserrat Bold" pitchFamily="34" charset="-122"/>
                <a:cs typeface="Montserrat Bold" pitchFamily="34" charset="-120"/>
              </a:rPr>
              <a:t>High-Value Customer Behaviors</a:t>
            </a:r>
            <a:endParaRPr lang="en-US" sz="3850" dirty="0"/>
          </a:p>
        </p:txBody>
      </p:sp>
      <p:pic>
        <p:nvPicPr>
          <p:cNvPr id="6" name="Image 1" descr="preencoded.png">    </p:cNvPr>
          <p:cNvPicPr>
            <a:picLocks noChangeAspect="1"/>
          </p:cNvPicPr>
          <p:nvPr/>
        </p:nvPicPr>
        <p:blipFill>
          <a:blip r:embed="rId3"/>
          <a:stretch>
            <a:fillRect/>
          </a:stretch>
        </p:blipFill>
        <p:spPr>
          <a:xfrm>
            <a:off x="863798" y="2470547"/>
            <a:ext cx="2390061" cy="2390061"/>
          </a:xfrm>
          <a:prstGeom prst="rect">
            <a:avLst/>
          </a:prstGeom>
        </p:spPr>
      </p:pic>
      <p:sp>
        <p:nvSpPr>
          <p:cNvPr id="7" name="Text 3"/>
          <p:cNvSpPr/>
          <p:nvPr/>
        </p:nvSpPr>
        <p:spPr>
          <a:xfrm>
            <a:off x="863798" y="5130522"/>
            <a:ext cx="3949422" cy="306705"/>
          </a:xfrm>
          <a:prstGeom prst="rect">
            <a:avLst/>
          </a:prstGeom>
          <a:noFill/>
          <a:ln/>
        </p:spPr>
        <p:txBody>
          <a:bodyPr wrap="none" lIns="0" tIns="0" rIns="0" bIns="0" rtlCol="0" anchor="t"/>
          <a:lstStyle/>
          <a:p>
            <a:pPr algn="l" indent="0" marL="0">
              <a:lnSpc>
                <a:spcPts val="2400"/>
              </a:lnSpc>
              <a:buNone/>
            </a:pPr>
            <a:r>
              <a:rPr lang="en-US" sz="1900" b="1" dirty="0">
                <a:solidFill>
                  <a:srgbClr val="3D3838"/>
                </a:solidFill>
                <a:latin typeface="Montserrat Bold" pitchFamily="34" charset="0"/>
                <a:ea typeface="Montserrat Bold" pitchFamily="34" charset="-122"/>
                <a:cs typeface="Montserrat Bold" pitchFamily="34" charset="-120"/>
              </a:rPr>
              <a:t>High-Spending Discount Users</a:t>
            </a:r>
            <a:endParaRPr lang="en-US" sz="1900" dirty="0"/>
          </a:p>
        </p:txBody>
      </p:sp>
      <p:sp>
        <p:nvSpPr>
          <p:cNvPr id="8" name="Text 4"/>
          <p:cNvSpPr/>
          <p:nvPr/>
        </p:nvSpPr>
        <p:spPr>
          <a:xfrm>
            <a:off x="863798" y="5566767"/>
            <a:ext cx="4120991" cy="1619845"/>
          </a:xfrm>
          <a:prstGeom prst="rect">
            <a:avLst/>
          </a:prstGeom>
          <a:noFill/>
          <a:ln/>
        </p:spPr>
        <p:txBody>
          <a:bodyPr wrap="square" lIns="0" tIns="0" rIns="0" bIns="0" rtlCol="0" anchor="t"/>
          <a:lstStyle/>
          <a:p>
            <a:pPr algn="l" indent="0" marL="0">
              <a:lnSpc>
                <a:spcPts val="2550"/>
              </a:lnSpc>
              <a:buNone/>
            </a:pPr>
            <a:r>
              <a:rPr lang="en-US" sz="1700" dirty="0">
                <a:solidFill>
                  <a:srgbClr val="3D3838"/>
                </a:solidFill>
                <a:latin typeface="Source Sans 3" pitchFamily="34" charset="0"/>
                <a:ea typeface="Source Sans 3" pitchFamily="34" charset="-122"/>
                <a:cs typeface="Source Sans 3" pitchFamily="34" charset="-120"/>
              </a:rPr>
              <a:t>Customers who applied promo codes but still spent above average represent high-value buyers motivated by product preference rather than discounts. These 15+ customers spent between $62-$97 per transaction.</a:t>
            </a:r>
            <a:endParaRPr lang="en-US" sz="1700" dirty="0"/>
          </a:p>
        </p:txBody>
      </p:sp>
      <p:pic>
        <p:nvPicPr>
          <p:cNvPr id="9" name="Image 2" descr="preencoded.png">    </p:cNvPr>
          <p:cNvPicPr>
            <a:picLocks noChangeAspect="1"/>
          </p:cNvPicPr>
          <p:nvPr/>
        </p:nvPicPr>
        <p:blipFill>
          <a:blip r:embed="rId4"/>
          <a:stretch>
            <a:fillRect/>
          </a:stretch>
        </p:blipFill>
        <p:spPr>
          <a:xfrm>
            <a:off x="5254704" y="2470547"/>
            <a:ext cx="2390061" cy="2390061"/>
          </a:xfrm>
          <a:prstGeom prst="rect">
            <a:avLst/>
          </a:prstGeom>
        </p:spPr>
      </p:pic>
      <p:sp>
        <p:nvSpPr>
          <p:cNvPr id="10" name="Text 5"/>
          <p:cNvSpPr/>
          <p:nvPr/>
        </p:nvSpPr>
        <p:spPr>
          <a:xfrm>
            <a:off x="5254704" y="5130522"/>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3D3838"/>
                </a:solidFill>
                <a:latin typeface="Montserrat Bold" pitchFamily="34" charset="0"/>
                <a:ea typeface="Montserrat Bold" pitchFamily="34" charset="-122"/>
                <a:cs typeface="Montserrat Bold" pitchFamily="34" charset="-120"/>
              </a:rPr>
              <a:t>Subscriber Value</a:t>
            </a:r>
            <a:endParaRPr lang="en-US" sz="1900" dirty="0"/>
          </a:p>
        </p:txBody>
      </p:sp>
      <p:sp>
        <p:nvSpPr>
          <p:cNvPr id="11" name="Text 6"/>
          <p:cNvSpPr/>
          <p:nvPr/>
        </p:nvSpPr>
        <p:spPr>
          <a:xfrm>
            <a:off x="5254704" y="5566767"/>
            <a:ext cx="4120991" cy="1619845"/>
          </a:xfrm>
          <a:prstGeom prst="rect">
            <a:avLst/>
          </a:prstGeom>
          <a:noFill/>
          <a:ln/>
        </p:spPr>
        <p:txBody>
          <a:bodyPr wrap="square" lIns="0" tIns="0" rIns="0" bIns="0" rtlCol="0" anchor="t"/>
          <a:lstStyle/>
          <a:p>
            <a:pPr algn="l" indent="0" marL="0">
              <a:lnSpc>
                <a:spcPts val="2550"/>
              </a:lnSpc>
              <a:buNone/>
            </a:pPr>
            <a:r>
              <a:rPr lang="en-US" sz="1700" dirty="0">
                <a:solidFill>
                  <a:srgbClr val="3D3838"/>
                </a:solidFill>
                <a:latin typeface="Source Sans 3" pitchFamily="34" charset="0"/>
                <a:ea typeface="Source Sans 3" pitchFamily="34" charset="-122"/>
                <a:cs typeface="Source Sans 3" pitchFamily="34" charset="-120"/>
              </a:rPr>
              <a:t>Subscribed customers make up less than one-third of the customer base (1,053 vs 2,847) but spend nearly as much per transaction ($59.49 vs $59.87), indicating high-value status despite lower numbers.</a:t>
            </a:r>
            <a:endParaRPr lang="en-US" sz="1700" dirty="0"/>
          </a:p>
        </p:txBody>
      </p:sp>
      <p:pic>
        <p:nvPicPr>
          <p:cNvPr id="12" name="Image 3" descr="preencoded.png">    </p:cNvPr>
          <p:cNvPicPr>
            <a:picLocks noChangeAspect="1"/>
          </p:cNvPicPr>
          <p:nvPr/>
        </p:nvPicPr>
        <p:blipFill>
          <a:blip r:embed="rId5"/>
          <a:stretch>
            <a:fillRect/>
          </a:stretch>
        </p:blipFill>
        <p:spPr>
          <a:xfrm>
            <a:off x="9645610" y="2470547"/>
            <a:ext cx="2390061" cy="2390061"/>
          </a:xfrm>
          <a:prstGeom prst="rect">
            <a:avLst/>
          </a:prstGeom>
        </p:spPr>
      </p:pic>
      <p:sp>
        <p:nvSpPr>
          <p:cNvPr id="13" name="Text 7"/>
          <p:cNvSpPr/>
          <p:nvPr/>
        </p:nvSpPr>
        <p:spPr>
          <a:xfrm>
            <a:off x="9645610" y="5130522"/>
            <a:ext cx="2454235" cy="306705"/>
          </a:xfrm>
          <a:prstGeom prst="rect">
            <a:avLst/>
          </a:prstGeom>
          <a:noFill/>
          <a:ln/>
        </p:spPr>
        <p:txBody>
          <a:bodyPr wrap="none" lIns="0" tIns="0" rIns="0" bIns="0" rtlCol="0" anchor="t"/>
          <a:lstStyle/>
          <a:p>
            <a:pPr algn="l" indent="0" marL="0">
              <a:lnSpc>
                <a:spcPts val="2400"/>
              </a:lnSpc>
              <a:buNone/>
            </a:pPr>
            <a:r>
              <a:rPr lang="en-US" sz="1900" b="1" dirty="0">
                <a:solidFill>
                  <a:srgbClr val="3D3838"/>
                </a:solidFill>
                <a:latin typeface="Montserrat Bold" pitchFamily="34" charset="0"/>
                <a:ea typeface="Montserrat Bold" pitchFamily="34" charset="-122"/>
                <a:cs typeface="Montserrat Bold" pitchFamily="34" charset="-120"/>
              </a:rPr>
              <a:t>Repeat Buyers</a:t>
            </a:r>
            <a:endParaRPr lang="en-US" sz="1900" dirty="0"/>
          </a:p>
        </p:txBody>
      </p:sp>
      <p:sp>
        <p:nvSpPr>
          <p:cNvPr id="14" name="Text 8"/>
          <p:cNvSpPr/>
          <p:nvPr/>
        </p:nvSpPr>
        <p:spPr>
          <a:xfrm>
            <a:off x="9645610" y="5566767"/>
            <a:ext cx="4120991" cy="1619845"/>
          </a:xfrm>
          <a:prstGeom prst="rect">
            <a:avLst/>
          </a:prstGeom>
          <a:noFill/>
          <a:ln/>
        </p:spPr>
        <p:txBody>
          <a:bodyPr wrap="square" lIns="0" tIns="0" rIns="0" bIns="0" rtlCol="0" anchor="t"/>
          <a:lstStyle/>
          <a:p>
            <a:pPr algn="l" indent="0" marL="0">
              <a:lnSpc>
                <a:spcPts val="2550"/>
              </a:lnSpc>
              <a:buNone/>
            </a:pPr>
            <a:r>
              <a:rPr lang="en-US" sz="1700" dirty="0">
                <a:solidFill>
                  <a:srgbClr val="3D3838"/>
                </a:solidFill>
                <a:latin typeface="Source Sans 3" pitchFamily="34" charset="0"/>
                <a:ea typeface="Source Sans 3" pitchFamily="34" charset="-122"/>
                <a:cs typeface="Source Sans 3" pitchFamily="34" charset="-120"/>
              </a:rPr>
              <a:t>Most customers with more than five prior purchases (2,518) are not subscribed, representing a significant conversion opportunity for subscription programs and enhanced loyalty benefits.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50463" y="788670"/>
            <a:ext cx="11184612" cy="604004"/>
          </a:xfrm>
          <a:prstGeom prst="rect">
            <a:avLst/>
          </a:prstGeom>
          <a:noFill/>
          <a:ln/>
        </p:spPr>
        <p:txBody>
          <a:bodyPr wrap="none" lIns="0" tIns="0" rIns="0" bIns="0" rtlCol="0" anchor="t"/>
          <a:lstStyle/>
          <a:p>
            <a:pPr algn="l" indent="0" marL="0">
              <a:lnSpc>
                <a:spcPts val="4750"/>
              </a:lnSpc>
              <a:buNone/>
            </a:pPr>
            <a:r>
              <a:rPr lang="en-US" sz="3800" b="1" dirty="0">
                <a:solidFill>
                  <a:srgbClr val="000000"/>
                </a:solidFill>
                <a:latin typeface="Montserrat Bold" pitchFamily="34" charset="0"/>
                <a:ea typeface="Montserrat Bold" pitchFamily="34" charset="-122"/>
                <a:cs typeface="Montserrat Bold" pitchFamily="34" charset="-120"/>
              </a:rPr>
              <a:t>Customer Segmentation: Loyalty Dominates</a:t>
            </a:r>
            <a:endParaRPr lang="en-US" sz="3800" dirty="0"/>
          </a:p>
        </p:txBody>
      </p:sp>
      <p:sp>
        <p:nvSpPr>
          <p:cNvPr id="3" name="Text 1"/>
          <p:cNvSpPr/>
          <p:nvPr/>
        </p:nvSpPr>
        <p:spPr>
          <a:xfrm>
            <a:off x="850463" y="1942028"/>
            <a:ext cx="6004477" cy="431872"/>
          </a:xfrm>
          <a:prstGeom prst="rect">
            <a:avLst/>
          </a:prstGeom>
          <a:noFill/>
          <a:ln/>
        </p:spPr>
        <p:txBody>
          <a:bodyPr wrap="none" lIns="0" tIns="0" rIns="0" bIns="0" rtlCol="0" anchor="t"/>
          <a:lstStyle/>
          <a:p>
            <a:pPr algn="l" indent="0" marL="0">
              <a:lnSpc>
                <a:spcPts val="1950"/>
              </a:lnSpc>
              <a:buNone/>
            </a:pPr>
            <a:r>
              <a:rPr lang="en-US" sz="1500" b="1" dirty="0">
                <a:solidFill>
                  <a:srgbClr val="3D3838"/>
                </a:solidFill>
                <a:latin typeface="-apple-system, BlinkMacSystemFont, Segoe UI, Roboto, Helvetica Neue, Arial, sans-serif Bold" pitchFamily="34" charset="0"/>
                <a:ea typeface="-apple-system, BlinkMacSystemFont, Segoe UI, Roboto, Helvetica Neue, Arial, sans-serif Bold" pitchFamily="34" charset="-122"/>
                <a:cs typeface="-apple-system, BlinkMacSystemFont, Segoe UI, Roboto, Helvetica Neue, Arial, sans-serif Bold" pitchFamily="34" charset="-120"/>
              </a:rPr>
              <a:t>3.9k</a:t>
            </a:r>
            <a:endParaRPr lang="en-US" sz="1500" dirty="0"/>
          </a:p>
        </p:txBody>
      </p:sp>
      <p:pic>
        <p:nvPicPr>
          <p:cNvPr id="4" name="Image 0" descr="preencoded.png">    </p:cNvPr>
          <p:cNvPicPr>
            <a:picLocks noChangeAspect="1"/>
          </p:cNvPicPr>
          <p:nvPr/>
        </p:nvPicPr>
        <p:blipFill>
          <a:blip r:embed="rId1"/>
          <a:stretch>
            <a:fillRect/>
          </a:stretch>
        </p:blipFill>
        <p:spPr>
          <a:xfrm>
            <a:off x="850463" y="2493496"/>
            <a:ext cx="6004477" cy="2802809"/>
          </a:xfrm>
          <a:prstGeom prst="rect">
            <a:avLst/>
          </a:prstGeom>
        </p:spPr>
      </p:pic>
      <p:sp>
        <p:nvSpPr>
          <p:cNvPr id="5" name="Text 2"/>
          <p:cNvSpPr/>
          <p:nvPr/>
        </p:nvSpPr>
        <p:spPr>
          <a:xfrm>
            <a:off x="3633546" y="4884357"/>
            <a:ext cx="291098" cy="172749"/>
          </a:xfrm>
          <a:prstGeom prst="rect">
            <a:avLst/>
          </a:prstGeom>
          <a:noFill/>
          <a:ln/>
        </p:spPr>
        <p:txBody>
          <a:bodyPr wrap="none" lIns="0" tIns="0" rIns="0" bIns="0" rtlCol="0" anchor="t"/>
          <a:lstStyle/>
          <a:p>
            <a:pPr algn="l" indent="0" marL="0">
              <a:lnSpc>
                <a:spcPts val="800"/>
              </a:lnSpc>
              <a:buNone/>
            </a:pPr>
            <a:r>
              <a:rPr lang="en-US" sz="500" dirty="0">
                <a:solidFill>
                  <a:srgbClr val="000000"/>
                </a:solidFill>
                <a:latin typeface="-apple-system, BlinkMacSystemFont, Segoe UI, Roboto, Helvetica Neue, Arial, sans-serif Light" pitchFamily="34" charset="0"/>
                <a:ea typeface="-apple-system, BlinkMacSystemFont, Segoe UI, Roboto, Helvetica Neue, Arial, sans-serif Light" pitchFamily="34" charset="-122"/>
                <a:cs typeface="-apple-system, BlinkMacSystemFont, Segoe UI, Roboto, Helvetica Neue, Arial, sans-serif Light" pitchFamily="34" charset="-120"/>
              </a:rPr>
              <a:t>Loyal</a:t>
            </a:r>
            <a:endParaRPr lang="en-US" sz="500" dirty="0"/>
          </a:p>
        </p:txBody>
      </p:sp>
      <p:sp>
        <p:nvSpPr>
          <p:cNvPr id="6" name="Text 3"/>
          <p:cNvSpPr/>
          <p:nvPr/>
        </p:nvSpPr>
        <p:spPr>
          <a:xfrm>
            <a:off x="1587465" y="2777628"/>
            <a:ext cx="547730" cy="172749"/>
          </a:xfrm>
          <a:prstGeom prst="rect">
            <a:avLst/>
          </a:prstGeom>
          <a:noFill/>
          <a:ln/>
        </p:spPr>
        <p:txBody>
          <a:bodyPr wrap="none" lIns="0" tIns="0" rIns="0" bIns="0" rtlCol="0" anchor="t"/>
          <a:lstStyle/>
          <a:p>
            <a:pPr algn="l" indent="0" marL="0">
              <a:lnSpc>
                <a:spcPts val="800"/>
              </a:lnSpc>
              <a:buNone/>
            </a:pPr>
            <a:r>
              <a:rPr lang="en-US" sz="500" dirty="0">
                <a:solidFill>
                  <a:srgbClr val="000000"/>
                </a:solidFill>
                <a:latin typeface="-apple-system, BlinkMacSystemFont, Segoe UI, Roboto, Helvetica Neue, Arial, sans-serif Light" pitchFamily="34" charset="0"/>
                <a:ea typeface="-apple-system, BlinkMacSystemFont, Segoe UI, Roboto, Helvetica Neue, Arial, sans-serif Light" pitchFamily="34" charset="-122"/>
                <a:cs typeface="-apple-system, BlinkMacSystemFont, Segoe UI, Roboto, Helvetica Neue, Arial, sans-serif Light" pitchFamily="34" charset="-120"/>
              </a:rPr>
              <a:t>Returning</a:t>
            </a:r>
            <a:endParaRPr lang="en-US" sz="500" dirty="0"/>
          </a:p>
        </p:txBody>
      </p:sp>
      <p:sp>
        <p:nvSpPr>
          <p:cNvPr id="7" name="Text 4"/>
          <p:cNvSpPr/>
          <p:nvPr/>
        </p:nvSpPr>
        <p:spPr>
          <a:xfrm>
            <a:off x="2572501" y="2493496"/>
            <a:ext cx="249988" cy="172749"/>
          </a:xfrm>
          <a:prstGeom prst="rect">
            <a:avLst/>
          </a:prstGeom>
          <a:noFill/>
          <a:ln/>
        </p:spPr>
        <p:txBody>
          <a:bodyPr wrap="none" lIns="0" tIns="0" rIns="0" bIns="0" rtlCol="0" anchor="t"/>
          <a:lstStyle/>
          <a:p>
            <a:pPr algn="l" indent="0" marL="0">
              <a:lnSpc>
                <a:spcPts val="800"/>
              </a:lnSpc>
              <a:buNone/>
            </a:pPr>
            <a:r>
              <a:rPr lang="en-US" sz="500" dirty="0">
                <a:solidFill>
                  <a:srgbClr val="000000"/>
                </a:solidFill>
                <a:latin typeface="-apple-system, BlinkMacSystemFont, Segoe UI, Roboto, Helvetica Neue, Arial, sans-serif Light" pitchFamily="34" charset="0"/>
                <a:ea typeface="-apple-system, BlinkMacSystemFont, Segoe UI, Roboto, Helvetica Neue, Arial, sans-serif Light" pitchFamily="34" charset="-122"/>
                <a:cs typeface="-apple-system, BlinkMacSystemFont, Segoe UI, Roboto, Helvetica Neue, Arial, sans-serif Light" pitchFamily="34" charset="-120"/>
              </a:rPr>
              <a:t>New</a:t>
            </a:r>
            <a:endParaRPr lang="en-US" sz="500" dirty="0"/>
          </a:p>
        </p:txBody>
      </p:sp>
      <p:sp>
        <p:nvSpPr>
          <p:cNvPr id="8" name="Shape 5"/>
          <p:cNvSpPr/>
          <p:nvPr/>
        </p:nvSpPr>
        <p:spPr>
          <a:xfrm>
            <a:off x="4294852" y="3304087"/>
            <a:ext cx="1268209" cy="289437"/>
          </a:xfrm>
          <a:prstGeom prst="roundRect">
            <a:avLst>
              <a:gd name="adj" fmla="val 39806"/>
            </a:avLst>
          </a:prstGeom>
          <a:solidFill>
            <a:srgbClr val="FFFFFF">
              <a:alpha val="20000"/>
            </a:srgbClr>
          </a:solidFill>
          <a:ln w="7620">
            <a:solidFill>
              <a:srgbClr val="000000"/>
            </a:solidFill>
            <a:prstDash val="solid"/>
          </a:ln>
        </p:spPr>
      </p:sp>
      <p:pic>
        <p:nvPicPr>
          <p:cNvPr id="9" name="Image 1" descr="preencoded.png">    </p:cNvPr>
          <p:cNvPicPr>
            <a:picLocks noChangeAspect="1"/>
          </p:cNvPicPr>
          <p:nvPr/>
        </p:nvPicPr>
        <p:blipFill>
          <a:blip r:embed="rId2"/>
          <a:stretch>
            <a:fillRect/>
          </a:stretch>
        </p:blipFill>
        <p:spPr>
          <a:xfrm>
            <a:off x="4379773" y="3376966"/>
            <a:ext cx="143473" cy="143473"/>
          </a:xfrm>
          <a:prstGeom prst="rect">
            <a:avLst/>
          </a:prstGeom>
        </p:spPr>
      </p:pic>
      <p:sp>
        <p:nvSpPr>
          <p:cNvPr id="10" name="Text 6"/>
          <p:cNvSpPr/>
          <p:nvPr/>
        </p:nvSpPr>
        <p:spPr>
          <a:xfrm>
            <a:off x="4517847" y="3341253"/>
            <a:ext cx="907140" cy="215106"/>
          </a:xfrm>
          <a:prstGeom prst="rect">
            <a:avLst/>
          </a:prstGeom>
          <a:noFill/>
          <a:ln/>
        </p:spPr>
        <p:txBody>
          <a:bodyPr wrap="none" lIns="0" tIns="0" rIns="0" bIns="0" rtlCol="0" anchor="t"/>
          <a:lstStyle/>
          <a:p>
            <a:pPr algn="l" indent="0" marL="0">
              <a:lnSpc>
                <a:spcPts val="950"/>
              </a:lnSpc>
              <a:buNone/>
            </a:pPr>
            <a:r>
              <a:rPr lang="en-US" sz="600" dirty="0">
                <a:solidFill>
                  <a:srgbClr val="3D38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Loyal·79.9%</a:t>
            </a:r>
            <a:endParaRPr lang="en-US" sz="600" dirty="0"/>
          </a:p>
        </p:txBody>
      </p:sp>
      <p:sp>
        <p:nvSpPr>
          <p:cNvPr id="11" name="Text 7"/>
          <p:cNvSpPr/>
          <p:nvPr/>
        </p:nvSpPr>
        <p:spPr>
          <a:xfrm>
            <a:off x="4867706" y="3341253"/>
            <a:ext cx="557281" cy="215106"/>
          </a:xfrm>
          <a:prstGeom prst="rect">
            <a:avLst/>
          </a:prstGeom>
          <a:noFill/>
          <a:ln/>
        </p:spPr>
        <p:txBody>
          <a:bodyPr wrap="none" lIns="0" tIns="0" rIns="0" bIns="0" rtlCol="0" anchor="t"/>
          <a:lstStyle/>
          <a:p>
            <a:pPr algn="l" indent="0" marL="0">
              <a:lnSpc>
                <a:spcPts val="950"/>
              </a:lnSpc>
              <a:buNone/>
            </a:pPr>
            <a:r>
              <a:rPr lang="en-US" sz="600" dirty="0">
                <a:solidFill>
                  <a:srgbClr val="3D38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·79.9%</a:t>
            </a:r>
            <a:endParaRPr lang="en-US" sz="600" dirty="0"/>
          </a:p>
        </p:txBody>
      </p:sp>
      <p:sp>
        <p:nvSpPr>
          <p:cNvPr id="12" name="Text 8"/>
          <p:cNvSpPr/>
          <p:nvPr/>
        </p:nvSpPr>
        <p:spPr>
          <a:xfrm>
            <a:off x="4925011" y="3341253"/>
            <a:ext cx="38620" cy="215106"/>
          </a:xfrm>
          <a:prstGeom prst="rect">
            <a:avLst/>
          </a:prstGeom>
          <a:noFill/>
          <a:ln/>
        </p:spPr>
        <p:txBody>
          <a:bodyPr wrap="none" lIns="0" tIns="0" rIns="0" bIns="0" rtlCol="0" anchor="t"/>
          <a:lstStyle/>
          <a:p>
            <a:pPr algn="l" indent="0" marL="0">
              <a:lnSpc>
                <a:spcPts val="950"/>
              </a:lnSpc>
              <a:buNone/>
            </a:pPr>
            <a:r>
              <a:rPr lang="en-US" sz="600" dirty="0">
                <a:solidFill>
                  <a:srgbClr val="3D38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a:t>
            </a:r>
            <a:endParaRPr lang="en-US" sz="600" dirty="0"/>
          </a:p>
        </p:txBody>
      </p:sp>
      <p:sp>
        <p:nvSpPr>
          <p:cNvPr id="13" name="Shape 9"/>
          <p:cNvSpPr/>
          <p:nvPr/>
        </p:nvSpPr>
        <p:spPr>
          <a:xfrm>
            <a:off x="4294852" y="3699831"/>
            <a:ext cx="1672882" cy="289438"/>
          </a:xfrm>
          <a:prstGeom prst="roundRect">
            <a:avLst>
              <a:gd name="adj" fmla="val 39806"/>
            </a:avLst>
          </a:prstGeom>
          <a:solidFill>
            <a:srgbClr val="FFFFFF">
              <a:alpha val="20000"/>
            </a:srgbClr>
          </a:solidFill>
          <a:ln w="7620">
            <a:solidFill>
              <a:srgbClr val="000000"/>
            </a:solidFill>
            <a:prstDash val="solid"/>
          </a:ln>
        </p:spPr>
      </p:sp>
      <p:pic>
        <p:nvPicPr>
          <p:cNvPr id="14" name="Image 2" descr="preencoded.png">    </p:cNvPr>
          <p:cNvPicPr>
            <a:picLocks noChangeAspect="1"/>
          </p:cNvPicPr>
          <p:nvPr/>
        </p:nvPicPr>
        <p:blipFill>
          <a:blip r:embed="rId3"/>
          <a:stretch>
            <a:fillRect/>
          </a:stretch>
        </p:blipFill>
        <p:spPr>
          <a:xfrm>
            <a:off x="4379773" y="3772710"/>
            <a:ext cx="143473" cy="143473"/>
          </a:xfrm>
          <a:prstGeom prst="rect">
            <a:avLst/>
          </a:prstGeom>
        </p:spPr>
      </p:pic>
      <p:sp>
        <p:nvSpPr>
          <p:cNvPr id="15" name="Text 10"/>
          <p:cNvSpPr/>
          <p:nvPr/>
        </p:nvSpPr>
        <p:spPr>
          <a:xfrm>
            <a:off x="4517847" y="3736997"/>
            <a:ext cx="1311812" cy="215105"/>
          </a:xfrm>
          <a:prstGeom prst="rect">
            <a:avLst/>
          </a:prstGeom>
          <a:noFill/>
          <a:ln/>
        </p:spPr>
        <p:txBody>
          <a:bodyPr wrap="none" lIns="0" tIns="0" rIns="0" bIns="0" rtlCol="0" anchor="t"/>
          <a:lstStyle/>
          <a:p>
            <a:pPr algn="l" indent="0" marL="0">
              <a:lnSpc>
                <a:spcPts val="950"/>
              </a:lnSpc>
              <a:buNone/>
            </a:pPr>
            <a:r>
              <a:rPr lang="en-US" sz="600" dirty="0">
                <a:solidFill>
                  <a:srgbClr val="3D38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Returning·17.97%</a:t>
            </a:r>
            <a:endParaRPr lang="en-US" sz="600" dirty="0"/>
          </a:p>
        </p:txBody>
      </p:sp>
      <p:sp>
        <p:nvSpPr>
          <p:cNvPr id="16" name="Text 11"/>
          <p:cNvSpPr/>
          <p:nvPr/>
        </p:nvSpPr>
        <p:spPr>
          <a:xfrm>
            <a:off x="5190364" y="3736997"/>
            <a:ext cx="639295" cy="215105"/>
          </a:xfrm>
          <a:prstGeom prst="rect">
            <a:avLst/>
          </a:prstGeom>
          <a:noFill/>
          <a:ln/>
        </p:spPr>
        <p:txBody>
          <a:bodyPr wrap="none" lIns="0" tIns="0" rIns="0" bIns="0" rtlCol="0" anchor="t"/>
          <a:lstStyle/>
          <a:p>
            <a:pPr algn="l" indent="0" marL="0">
              <a:lnSpc>
                <a:spcPts val="950"/>
              </a:lnSpc>
              <a:buNone/>
            </a:pPr>
            <a:r>
              <a:rPr lang="en-US" sz="600" dirty="0">
                <a:solidFill>
                  <a:srgbClr val="3D38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·17.97%</a:t>
            </a:r>
            <a:endParaRPr lang="en-US" sz="600" dirty="0"/>
          </a:p>
        </p:txBody>
      </p:sp>
      <p:sp>
        <p:nvSpPr>
          <p:cNvPr id="17" name="Text 12"/>
          <p:cNvSpPr/>
          <p:nvPr/>
        </p:nvSpPr>
        <p:spPr>
          <a:xfrm>
            <a:off x="5247670" y="3736997"/>
            <a:ext cx="38620" cy="215105"/>
          </a:xfrm>
          <a:prstGeom prst="rect">
            <a:avLst/>
          </a:prstGeom>
          <a:noFill/>
          <a:ln/>
        </p:spPr>
        <p:txBody>
          <a:bodyPr wrap="none" lIns="0" tIns="0" rIns="0" bIns="0" rtlCol="0" anchor="t"/>
          <a:lstStyle/>
          <a:p>
            <a:pPr algn="l" indent="0" marL="0">
              <a:lnSpc>
                <a:spcPts val="950"/>
              </a:lnSpc>
              <a:buNone/>
            </a:pPr>
            <a:r>
              <a:rPr lang="en-US" sz="600" dirty="0">
                <a:solidFill>
                  <a:srgbClr val="3D38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a:t>
            </a:r>
            <a:endParaRPr lang="en-US" sz="600" dirty="0"/>
          </a:p>
        </p:txBody>
      </p:sp>
      <p:sp>
        <p:nvSpPr>
          <p:cNvPr id="18" name="Shape 13"/>
          <p:cNvSpPr/>
          <p:nvPr/>
        </p:nvSpPr>
        <p:spPr>
          <a:xfrm>
            <a:off x="4294852" y="4095576"/>
            <a:ext cx="1218378" cy="289437"/>
          </a:xfrm>
          <a:prstGeom prst="roundRect">
            <a:avLst>
              <a:gd name="adj" fmla="val 39806"/>
            </a:avLst>
          </a:prstGeom>
          <a:solidFill>
            <a:srgbClr val="FFFFFF">
              <a:alpha val="20000"/>
            </a:srgbClr>
          </a:solidFill>
          <a:ln w="7620">
            <a:solidFill>
              <a:srgbClr val="000000"/>
            </a:solidFill>
            <a:prstDash val="solid"/>
          </a:ln>
        </p:spPr>
      </p:sp>
      <p:pic>
        <p:nvPicPr>
          <p:cNvPr id="19" name="Image 3" descr="preencoded.png">    </p:cNvPr>
          <p:cNvPicPr>
            <a:picLocks noChangeAspect="1"/>
          </p:cNvPicPr>
          <p:nvPr/>
        </p:nvPicPr>
        <p:blipFill>
          <a:blip r:embed="rId4"/>
          <a:stretch>
            <a:fillRect/>
          </a:stretch>
        </p:blipFill>
        <p:spPr>
          <a:xfrm>
            <a:off x="4379773" y="4168454"/>
            <a:ext cx="143473" cy="143473"/>
          </a:xfrm>
          <a:prstGeom prst="rect">
            <a:avLst/>
          </a:prstGeom>
        </p:spPr>
      </p:pic>
      <p:sp>
        <p:nvSpPr>
          <p:cNvPr id="20" name="Text 14"/>
          <p:cNvSpPr/>
          <p:nvPr/>
        </p:nvSpPr>
        <p:spPr>
          <a:xfrm>
            <a:off x="4517847" y="4132742"/>
            <a:ext cx="857308" cy="215105"/>
          </a:xfrm>
          <a:prstGeom prst="rect">
            <a:avLst/>
          </a:prstGeom>
          <a:noFill/>
          <a:ln/>
        </p:spPr>
        <p:txBody>
          <a:bodyPr wrap="none" lIns="0" tIns="0" rIns="0" bIns="0" rtlCol="0" anchor="t"/>
          <a:lstStyle/>
          <a:p>
            <a:pPr algn="l" indent="0" marL="0">
              <a:lnSpc>
                <a:spcPts val="950"/>
              </a:lnSpc>
              <a:buNone/>
            </a:pPr>
            <a:r>
              <a:rPr lang="en-US" sz="600" dirty="0">
                <a:solidFill>
                  <a:srgbClr val="3D38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New·2.13%</a:t>
            </a:r>
            <a:endParaRPr lang="en-US" sz="600" dirty="0"/>
          </a:p>
        </p:txBody>
      </p:sp>
      <p:sp>
        <p:nvSpPr>
          <p:cNvPr id="21" name="Text 15"/>
          <p:cNvSpPr/>
          <p:nvPr/>
        </p:nvSpPr>
        <p:spPr>
          <a:xfrm>
            <a:off x="4817874" y="4132742"/>
            <a:ext cx="557281" cy="215105"/>
          </a:xfrm>
          <a:prstGeom prst="rect">
            <a:avLst/>
          </a:prstGeom>
          <a:noFill/>
          <a:ln/>
        </p:spPr>
        <p:txBody>
          <a:bodyPr wrap="none" lIns="0" tIns="0" rIns="0" bIns="0" rtlCol="0" anchor="t"/>
          <a:lstStyle/>
          <a:p>
            <a:pPr algn="l" indent="0" marL="0">
              <a:lnSpc>
                <a:spcPts val="950"/>
              </a:lnSpc>
              <a:buNone/>
            </a:pPr>
            <a:r>
              <a:rPr lang="en-US" sz="600" dirty="0">
                <a:solidFill>
                  <a:srgbClr val="3D38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·2.13%</a:t>
            </a:r>
            <a:endParaRPr lang="en-US" sz="600" dirty="0"/>
          </a:p>
        </p:txBody>
      </p:sp>
      <p:sp>
        <p:nvSpPr>
          <p:cNvPr id="22" name="Text 16"/>
          <p:cNvSpPr/>
          <p:nvPr/>
        </p:nvSpPr>
        <p:spPr>
          <a:xfrm>
            <a:off x="4875180" y="4132742"/>
            <a:ext cx="38620" cy="215105"/>
          </a:xfrm>
          <a:prstGeom prst="rect">
            <a:avLst/>
          </a:prstGeom>
          <a:noFill/>
          <a:ln/>
        </p:spPr>
        <p:txBody>
          <a:bodyPr wrap="none" lIns="0" tIns="0" rIns="0" bIns="0" rtlCol="0" anchor="t"/>
          <a:lstStyle/>
          <a:p>
            <a:pPr algn="l" indent="0" marL="0">
              <a:lnSpc>
                <a:spcPts val="950"/>
              </a:lnSpc>
              <a:buNone/>
            </a:pPr>
            <a:r>
              <a:rPr lang="en-US" sz="600" dirty="0">
                <a:solidFill>
                  <a:srgbClr val="3D3838"/>
                </a:solidFill>
                <a:latin typeface="-apple-system, BlinkMacSystemFont, Segoe UI, Roboto, Helvetica Neue, Arial, sans-serif Medium" pitchFamily="34" charset="0"/>
                <a:ea typeface="-apple-system, BlinkMacSystemFont, Segoe UI, Roboto, Helvetica Neue, Arial, sans-serif Medium" pitchFamily="34" charset="-122"/>
                <a:cs typeface="-apple-system, BlinkMacSystemFont, Segoe UI, Roboto, Helvetica Neue, Arial, sans-serif Medium" pitchFamily="34" charset="-120"/>
              </a:rPr>
              <a:t>·</a:t>
            </a:r>
            <a:endParaRPr lang="en-US" sz="600" dirty="0"/>
          </a:p>
        </p:txBody>
      </p:sp>
      <p:sp>
        <p:nvSpPr>
          <p:cNvPr id="23" name="Shape 17"/>
          <p:cNvSpPr/>
          <p:nvPr/>
        </p:nvSpPr>
        <p:spPr>
          <a:xfrm>
            <a:off x="7582138" y="1942028"/>
            <a:ext cx="6205418" cy="1614964"/>
          </a:xfrm>
          <a:prstGeom prst="roundRect">
            <a:avLst>
              <a:gd name="adj" fmla="val 6794"/>
            </a:avLst>
          </a:prstGeom>
          <a:solidFill>
            <a:srgbClr val="FFFFFF"/>
          </a:solidFill>
          <a:ln w="22860">
            <a:solidFill>
              <a:srgbClr val="D8D4D4"/>
            </a:solidFill>
            <a:prstDash val="solid"/>
          </a:ln>
        </p:spPr>
      </p:sp>
      <p:sp>
        <p:nvSpPr>
          <p:cNvPr id="24" name="Shape 18"/>
          <p:cNvSpPr/>
          <p:nvPr/>
        </p:nvSpPr>
        <p:spPr>
          <a:xfrm>
            <a:off x="7559278" y="1942028"/>
            <a:ext cx="91440" cy="1614964"/>
          </a:xfrm>
          <a:prstGeom prst="roundRect">
            <a:avLst>
              <a:gd name="adj" fmla="val 34880"/>
            </a:avLst>
          </a:prstGeom>
          <a:solidFill>
            <a:srgbClr val="2D2E34"/>
          </a:solidFill>
          <a:ln/>
        </p:spPr>
      </p:sp>
      <p:sp>
        <p:nvSpPr>
          <p:cNvPr id="25" name="Text 19"/>
          <p:cNvSpPr/>
          <p:nvPr/>
        </p:nvSpPr>
        <p:spPr>
          <a:xfrm>
            <a:off x="7886105" y="2177415"/>
            <a:ext cx="2416254" cy="301943"/>
          </a:xfrm>
          <a:prstGeom prst="rect">
            <a:avLst/>
          </a:prstGeom>
          <a:noFill/>
          <a:ln/>
        </p:spPr>
        <p:txBody>
          <a:bodyPr wrap="none" lIns="0" tIns="0" rIns="0" bIns="0" rtlCol="0" anchor="t"/>
          <a:lstStyle/>
          <a:p>
            <a:pPr algn="l" indent="0" marL="0">
              <a:lnSpc>
                <a:spcPts val="2350"/>
              </a:lnSpc>
              <a:buNone/>
            </a:pPr>
            <a:r>
              <a:rPr lang="en-US" sz="1900" b="1" dirty="0">
                <a:solidFill>
                  <a:srgbClr val="3D3838"/>
                </a:solidFill>
                <a:latin typeface="Montserrat Bold" pitchFamily="34" charset="0"/>
                <a:ea typeface="Montserrat Bold" pitchFamily="34" charset="-122"/>
                <a:cs typeface="Montserrat Bold" pitchFamily="34" charset="-120"/>
              </a:rPr>
              <a:t>Loyal Customers</a:t>
            </a:r>
            <a:endParaRPr lang="en-US" sz="1900" dirty="0"/>
          </a:p>
        </p:txBody>
      </p:sp>
      <p:sp>
        <p:nvSpPr>
          <p:cNvPr id="26" name="Text 20"/>
          <p:cNvSpPr/>
          <p:nvPr/>
        </p:nvSpPr>
        <p:spPr>
          <a:xfrm>
            <a:off x="7886105" y="2688669"/>
            <a:ext cx="5666065" cy="632936"/>
          </a:xfrm>
          <a:prstGeom prst="rect">
            <a:avLst/>
          </a:prstGeom>
          <a:noFill/>
          <a:ln/>
        </p:spPr>
        <p:txBody>
          <a:bodyPr wrap="square" lIns="0" tIns="0" rIns="0" bIns="0" rtlCol="0" anchor="t"/>
          <a:lstStyle/>
          <a:p>
            <a:pPr algn="l" indent="0" marL="0">
              <a:lnSpc>
                <a:spcPts val="2450"/>
              </a:lnSpc>
              <a:buNone/>
            </a:pPr>
            <a:r>
              <a:rPr lang="en-US" sz="1650" dirty="0">
                <a:solidFill>
                  <a:srgbClr val="3D3838"/>
                </a:solidFill>
                <a:latin typeface="Source Sans 3" pitchFamily="34" charset="0"/>
                <a:ea typeface="Source Sans 3" pitchFamily="34" charset="-122"/>
                <a:cs typeface="Source Sans 3" pitchFamily="34" charset="-120"/>
              </a:rPr>
              <a:t>Nearly 80% of the customer base, underscoring the critical importance of retention strategies and continued engagement.</a:t>
            </a:r>
            <a:endParaRPr lang="en-US" sz="1650" dirty="0"/>
          </a:p>
        </p:txBody>
      </p:sp>
      <p:sp>
        <p:nvSpPr>
          <p:cNvPr id="27" name="Shape 21"/>
          <p:cNvSpPr/>
          <p:nvPr/>
        </p:nvSpPr>
        <p:spPr>
          <a:xfrm>
            <a:off x="7582138" y="3766304"/>
            <a:ext cx="6205418" cy="1614964"/>
          </a:xfrm>
          <a:prstGeom prst="roundRect">
            <a:avLst>
              <a:gd name="adj" fmla="val 6794"/>
            </a:avLst>
          </a:prstGeom>
          <a:solidFill>
            <a:srgbClr val="FFFFFF"/>
          </a:solidFill>
          <a:ln w="22860">
            <a:solidFill>
              <a:srgbClr val="D8D4D4"/>
            </a:solidFill>
            <a:prstDash val="solid"/>
          </a:ln>
        </p:spPr>
      </p:sp>
      <p:sp>
        <p:nvSpPr>
          <p:cNvPr id="28" name="Shape 22"/>
          <p:cNvSpPr/>
          <p:nvPr/>
        </p:nvSpPr>
        <p:spPr>
          <a:xfrm>
            <a:off x="7559278" y="3766304"/>
            <a:ext cx="91440" cy="1614964"/>
          </a:xfrm>
          <a:prstGeom prst="roundRect">
            <a:avLst>
              <a:gd name="adj" fmla="val 34880"/>
            </a:avLst>
          </a:prstGeom>
          <a:solidFill>
            <a:srgbClr val="2D2E34"/>
          </a:solidFill>
          <a:ln/>
        </p:spPr>
      </p:sp>
      <p:sp>
        <p:nvSpPr>
          <p:cNvPr id="29" name="Text 23"/>
          <p:cNvSpPr/>
          <p:nvPr/>
        </p:nvSpPr>
        <p:spPr>
          <a:xfrm>
            <a:off x="7886105" y="4001691"/>
            <a:ext cx="2712125" cy="301943"/>
          </a:xfrm>
          <a:prstGeom prst="rect">
            <a:avLst/>
          </a:prstGeom>
          <a:noFill/>
          <a:ln/>
        </p:spPr>
        <p:txBody>
          <a:bodyPr wrap="none" lIns="0" tIns="0" rIns="0" bIns="0" rtlCol="0" anchor="t"/>
          <a:lstStyle/>
          <a:p>
            <a:pPr algn="l" indent="0" marL="0">
              <a:lnSpc>
                <a:spcPts val="2350"/>
              </a:lnSpc>
              <a:buNone/>
            </a:pPr>
            <a:r>
              <a:rPr lang="en-US" sz="1900" b="1" dirty="0">
                <a:solidFill>
                  <a:srgbClr val="3D3838"/>
                </a:solidFill>
                <a:latin typeface="Montserrat Bold" pitchFamily="34" charset="0"/>
                <a:ea typeface="Montserrat Bold" pitchFamily="34" charset="-122"/>
                <a:cs typeface="Montserrat Bold" pitchFamily="34" charset="-120"/>
              </a:rPr>
              <a:t>Returning Customers</a:t>
            </a:r>
            <a:endParaRPr lang="en-US" sz="1900" dirty="0"/>
          </a:p>
        </p:txBody>
      </p:sp>
      <p:sp>
        <p:nvSpPr>
          <p:cNvPr id="30" name="Text 24"/>
          <p:cNvSpPr/>
          <p:nvPr/>
        </p:nvSpPr>
        <p:spPr>
          <a:xfrm>
            <a:off x="7886105" y="4512945"/>
            <a:ext cx="5666065" cy="632936"/>
          </a:xfrm>
          <a:prstGeom prst="rect">
            <a:avLst/>
          </a:prstGeom>
          <a:noFill/>
          <a:ln/>
        </p:spPr>
        <p:txBody>
          <a:bodyPr wrap="square" lIns="0" tIns="0" rIns="0" bIns="0" rtlCol="0" anchor="t"/>
          <a:lstStyle/>
          <a:p>
            <a:pPr algn="l" indent="0" marL="0">
              <a:lnSpc>
                <a:spcPts val="2450"/>
              </a:lnSpc>
              <a:buNone/>
            </a:pPr>
            <a:r>
              <a:rPr lang="en-US" sz="1650" dirty="0">
                <a:solidFill>
                  <a:srgbClr val="3D3838"/>
                </a:solidFill>
                <a:latin typeface="Source Sans 3" pitchFamily="34" charset="0"/>
                <a:ea typeface="Source Sans 3" pitchFamily="34" charset="-122"/>
                <a:cs typeface="Source Sans 3" pitchFamily="34" charset="-120"/>
              </a:rPr>
              <a:t>Represent a key growth opportunity with targeted campaigns to increase purchase frequency and lifetime value.</a:t>
            </a:r>
            <a:endParaRPr lang="en-US" sz="1650" dirty="0"/>
          </a:p>
        </p:txBody>
      </p:sp>
      <p:sp>
        <p:nvSpPr>
          <p:cNvPr id="31" name="Shape 25"/>
          <p:cNvSpPr/>
          <p:nvPr/>
        </p:nvSpPr>
        <p:spPr>
          <a:xfrm>
            <a:off x="7582138" y="5590580"/>
            <a:ext cx="6205418" cy="1614964"/>
          </a:xfrm>
          <a:prstGeom prst="roundRect">
            <a:avLst>
              <a:gd name="adj" fmla="val 6794"/>
            </a:avLst>
          </a:prstGeom>
          <a:solidFill>
            <a:srgbClr val="FFFFFF"/>
          </a:solidFill>
          <a:ln w="22860">
            <a:solidFill>
              <a:srgbClr val="D8D4D4"/>
            </a:solidFill>
            <a:prstDash val="solid"/>
          </a:ln>
        </p:spPr>
      </p:sp>
      <p:sp>
        <p:nvSpPr>
          <p:cNvPr id="32" name="Shape 26"/>
          <p:cNvSpPr/>
          <p:nvPr/>
        </p:nvSpPr>
        <p:spPr>
          <a:xfrm>
            <a:off x="7559278" y="5590580"/>
            <a:ext cx="91440" cy="1614964"/>
          </a:xfrm>
          <a:prstGeom prst="roundRect">
            <a:avLst>
              <a:gd name="adj" fmla="val 34880"/>
            </a:avLst>
          </a:prstGeom>
          <a:solidFill>
            <a:srgbClr val="2D2E34"/>
          </a:solidFill>
          <a:ln/>
        </p:spPr>
      </p:sp>
      <p:sp>
        <p:nvSpPr>
          <p:cNvPr id="33" name="Text 27"/>
          <p:cNvSpPr/>
          <p:nvPr/>
        </p:nvSpPr>
        <p:spPr>
          <a:xfrm>
            <a:off x="7886105" y="5825966"/>
            <a:ext cx="2416254" cy="301943"/>
          </a:xfrm>
          <a:prstGeom prst="rect">
            <a:avLst/>
          </a:prstGeom>
          <a:noFill/>
          <a:ln/>
        </p:spPr>
        <p:txBody>
          <a:bodyPr wrap="none" lIns="0" tIns="0" rIns="0" bIns="0" rtlCol="0" anchor="t"/>
          <a:lstStyle/>
          <a:p>
            <a:pPr algn="l" indent="0" marL="0">
              <a:lnSpc>
                <a:spcPts val="2350"/>
              </a:lnSpc>
              <a:buNone/>
            </a:pPr>
            <a:r>
              <a:rPr lang="en-US" sz="1900" b="1" dirty="0">
                <a:solidFill>
                  <a:srgbClr val="3D3838"/>
                </a:solidFill>
                <a:latin typeface="Montserrat Bold" pitchFamily="34" charset="0"/>
                <a:ea typeface="Montserrat Bold" pitchFamily="34" charset="-122"/>
                <a:cs typeface="Montserrat Bold" pitchFamily="34" charset="-120"/>
              </a:rPr>
              <a:t>New Customers</a:t>
            </a:r>
            <a:endParaRPr lang="en-US" sz="1900" dirty="0"/>
          </a:p>
        </p:txBody>
      </p:sp>
      <p:sp>
        <p:nvSpPr>
          <p:cNvPr id="34" name="Text 28"/>
          <p:cNvSpPr/>
          <p:nvPr/>
        </p:nvSpPr>
        <p:spPr>
          <a:xfrm>
            <a:off x="7886105" y="6337221"/>
            <a:ext cx="5666065" cy="632936"/>
          </a:xfrm>
          <a:prstGeom prst="rect">
            <a:avLst/>
          </a:prstGeom>
          <a:noFill/>
          <a:ln/>
        </p:spPr>
        <p:txBody>
          <a:bodyPr wrap="square" lIns="0" tIns="0" rIns="0" bIns="0" rtlCol="0" anchor="t"/>
          <a:lstStyle/>
          <a:p>
            <a:pPr algn="l" indent="0" marL="0">
              <a:lnSpc>
                <a:spcPts val="2450"/>
              </a:lnSpc>
              <a:buNone/>
            </a:pPr>
            <a:r>
              <a:rPr lang="en-US" sz="1650" dirty="0">
                <a:solidFill>
                  <a:srgbClr val="3D3838"/>
                </a:solidFill>
                <a:latin typeface="Source Sans 3" pitchFamily="34" charset="0"/>
                <a:ea typeface="Source Sans 3" pitchFamily="34" charset="-122"/>
                <a:cs typeface="Source Sans 3" pitchFamily="34" charset="-120"/>
              </a:rPr>
              <a:t>Low proportion highlights the urgent need for targeted acquisition campaigns to expand the customer base.</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1234559" y="848201"/>
            <a:ext cx="1863566" cy="283369"/>
          </a:xfrm>
          <a:prstGeom prst="roundRect">
            <a:avLst>
              <a:gd name="adj" fmla="val 7184"/>
            </a:avLst>
          </a:prstGeom>
          <a:solidFill>
            <a:srgbClr val="E4E4E7"/>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336238" y="922020"/>
            <a:ext cx="135612" cy="135612"/>
          </a:xfrm>
          <a:prstGeom prst="rect">
            <a:avLst/>
          </a:prstGeom>
        </p:spPr>
      </p:pic>
      <p:sp>
        <p:nvSpPr>
          <p:cNvPr id="4" name="Text 1"/>
          <p:cNvSpPr/>
          <p:nvPr/>
        </p:nvSpPr>
        <p:spPr>
          <a:xfrm>
            <a:off x="1539597" y="899041"/>
            <a:ext cx="1456849" cy="181689"/>
          </a:xfrm>
          <a:prstGeom prst="rect">
            <a:avLst/>
          </a:prstGeom>
          <a:noFill/>
          <a:ln/>
        </p:spPr>
        <p:txBody>
          <a:bodyPr wrap="none" lIns="0" tIns="0" rIns="0" bIns="0" rtlCol="0" anchor="t"/>
          <a:lstStyle/>
          <a:p>
            <a:pPr algn="l" indent="0" marL="0">
              <a:lnSpc>
                <a:spcPts val="1400"/>
              </a:lnSpc>
              <a:buNone/>
            </a:pPr>
            <a:r>
              <a:rPr lang="en-US" sz="1050" dirty="0">
                <a:solidFill>
                  <a:srgbClr val="3D3838"/>
                </a:solidFill>
                <a:latin typeface="Source Sans 3" pitchFamily="34" charset="0"/>
                <a:ea typeface="Source Sans 3" pitchFamily="34" charset="-122"/>
                <a:cs typeface="Source Sans 3" pitchFamily="34" charset="-120"/>
              </a:rPr>
              <a:t>PRODUCT PERFORMANCE</a:t>
            </a:r>
            <a:endParaRPr lang="en-US" sz="1050" dirty="0"/>
          </a:p>
        </p:txBody>
      </p:sp>
      <p:sp>
        <p:nvSpPr>
          <p:cNvPr id="5" name="Text 2"/>
          <p:cNvSpPr/>
          <p:nvPr/>
        </p:nvSpPr>
        <p:spPr>
          <a:xfrm>
            <a:off x="1234559" y="1184791"/>
            <a:ext cx="6938486" cy="481846"/>
          </a:xfrm>
          <a:prstGeom prst="rect">
            <a:avLst/>
          </a:prstGeom>
          <a:noFill/>
          <a:ln/>
        </p:spPr>
        <p:txBody>
          <a:bodyPr wrap="none" lIns="0" tIns="0" rIns="0" bIns="0" rtlCol="0" anchor="t"/>
          <a:lstStyle/>
          <a:p>
            <a:pPr algn="l" indent="0" marL="0">
              <a:lnSpc>
                <a:spcPts val="3750"/>
              </a:lnSpc>
              <a:buNone/>
            </a:pPr>
            <a:r>
              <a:rPr lang="en-US" sz="3000" b="1" dirty="0">
                <a:solidFill>
                  <a:srgbClr val="000000"/>
                </a:solidFill>
                <a:latin typeface="Montserrat Bold" pitchFamily="34" charset="0"/>
                <a:ea typeface="Montserrat Bold" pitchFamily="34" charset="-122"/>
                <a:cs typeface="Montserrat Bold" pitchFamily="34" charset="-120"/>
              </a:rPr>
              <a:t>Top-Rated &amp; Best-Selling Products</a:t>
            </a:r>
            <a:endParaRPr lang="en-US" sz="3000" dirty="0"/>
          </a:p>
        </p:txBody>
      </p:sp>
      <p:sp>
        <p:nvSpPr>
          <p:cNvPr id="6" name="Text 3"/>
          <p:cNvSpPr/>
          <p:nvPr/>
        </p:nvSpPr>
        <p:spPr>
          <a:xfrm>
            <a:off x="1234559" y="1999655"/>
            <a:ext cx="2887742" cy="289084"/>
          </a:xfrm>
          <a:prstGeom prst="rect">
            <a:avLst/>
          </a:prstGeom>
          <a:noFill/>
          <a:ln/>
        </p:spPr>
        <p:txBody>
          <a:bodyPr wrap="none" lIns="0" tIns="0" rIns="0" bIns="0" rtlCol="0" anchor="t"/>
          <a:lstStyle/>
          <a:p>
            <a:pPr algn="l" indent="0" marL="0">
              <a:lnSpc>
                <a:spcPts val="2250"/>
              </a:lnSpc>
              <a:buNone/>
            </a:pPr>
            <a:r>
              <a:rPr lang="en-US" sz="1800" b="1" dirty="0">
                <a:solidFill>
                  <a:srgbClr val="000000"/>
                </a:solidFill>
                <a:latin typeface="Montserrat Bold" pitchFamily="34" charset="0"/>
                <a:ea typeface="Montserrat Bold" pitchFamily="34" charset="-122"/>
                <a:cs typeface="Montserrat Bold" pitchFamily="34" charset="-120"/>
              </a:rPr>
              <a:t>Highest Review Ratings</a:t>
            </a:r>
            <a:endParaRPr lang="en-US" sz="1800" dirty="0"/>
          </a:p>
        </p:txBody>
      </p:sp>
      <p:pic>
        <p:nvPicPr>
          <p:cNvPr id="7" name="Image 1" descr="preencoded.png">    </p:cNvPr>
          <p:cNvPicPr>
            <a:picLocks noChangeAspect="1"/>
          </p:cNvPicPr>
          <p:nvPr/>
        </p:nvPicPr>
        <p:blipFill>
          <a:blip r:embed="rId3"/>
          <a:stretch>
            <a:fillRect/>
          </a:stretch>
        </p:blipFill>
        <p:spPr>
          <a:xfrm>
            <a:off x="1234559" y="2438638"/>
            <a:ext cx="286226" cy="254437"/>
          </a:xfrm>
          <a:prstGeom prst="rect">
            <a:avLst/>
          </a:prstGeom>
        </p:spPr>
      </p:pic>
      <p:pic>
        <p:nvPicPr>
          <p:cNvPr id="8" name="Image 2" descr="preencoded.png">    </p:cNvPr>
          <p:cNvPicPr>
            <a:picLocks noChangeAspect="1"/>
          </p:cNvPicPr>
          <p:nvPr/>
        </p:nvPicPr>
        <p:blipFill>
          <a:blip r:embed="rId4"/>
          <a:stretch>
            <a:fillRect/>
          </a:stretch>
        </p:blipFill>
        <p:spPr>
          <a:xfrm>
            <a:off x="1563172" y="2438638"/>
            <a:ext cx="286226" cy="254437"/>
          </a:xfrm>
          <a:prstGeom prst="rect">
            <a:avLst/>
          </a:prstGeom>
        </p:spPr>
      </p:pic>
      <p:pic>
        <p:nvPicPr>
          <p:cNvPr id="9" name="Image 3" descr="preencoded.png">    </p:cNvPr>
          <p:cNvPicPr>
            <a:picLocks noChangeAspect="1"/>
          </p:cNvPicPr>
          <p:nvPr/>
        </p:nvPicPr>
        <p:blipFill>
          <a:blip r:embed="rId5"/>
          <a:stretch>
            <a:fillRect/>
          </a:stretch>
        </p:blipFill>
        <p:spPr>
          <a:xfrm>
            <a:off x="1891784" y="2438638"/>
            <a:ext cx="286226" cy="254437"/>
          </a:xfrm>
          <a:prstGeom prst="rect">
            <a:avLst/>
          </a:prstGeom>
        </p:spPr>
      </p:pic>
      <p:pic>
        <p:nvPicPr>
          <p:cNvPr id="10" name="Image 4" descr="preencoded.png">    </p:cNvPr>
          <p:cNvPicPr>
            <a:picLocks noChangeAspect="1"/>
          </p:cNvPicPr>
          <p:nvPr/>
        </p:nvPicPr>
        <p:blipFill>
          <a:blip r:embed="rId6"/>
          <a:stretch>
            <a:fillRect/>
          </a:stretch>
        </p:blipFill>
        <p:spPr>
          <a:xfrm>
            <a:off x="2220397" y="2438638"/>
            <a:ext cx="286226" cy="254437"/>
          </a:xfrm>
          <a:prstGeom prst="rect">
            <a:avLst/>
          </a:prstGeom>
        </p:spPr>
      </p:pic>
      <p:pic>
        <p:nvPicPr>
          <p:cNvPr id="11" name="Image 5" descr="preencoded.png">    </p:cNvPr>
          <p:cNvPicPr>
            <a:picLocks noChangeAspect="1"/>
          </p:cNvPicPr>
          <p:nvPr/>
        </p:nvPicPr>
        <p:blipFill>
          <a:blip r:embed="rId7"/>
          <a:stretch>
            <a:fillRect/>
          </a:stretch>
        </p:blipFill>
        <p:spPr>
          <a:xfrm>
            <a:off x="2220397" y="2438638"/>
            <a:ext cx="286226" cy="254437"/>
          </a:xfrm>
          <a:prstGeom prst="rect">
            <a:avLst/>
          </a:prstGeom>
        </p:spPr>
      </p:pic>
      <p:pic>
        <p:nvPicPr>
          <p:cNvPr id="12" name="Image 6" descr="preencoded.png">    </p:cNvPr>
          <p:cNvPicPr>
            <a:picLocks noChangeAspect="1"/>
          </p:cNvPicPr>
          <p:nvPr/>
        </p:nvPicPr>
        <p:blipFill>
          <a:blip r:embed="rId8"/>
          <a:stretch>
            <a:fillRect/>
          </a:stretch>
        </p:blipFill>
        <p:spPr>
          <a:xfrm>
            <a:off x="2549009" y="2438638"/>
            <a:ext cx="286226" cy="254437"/>
          </a:xfrm>
          <a:prstGeom prst="rect">
            <a:avLst/>
          </a:prstGeom>
        </p:spPr>
      </p:pic>
      <p:sp>
        <p:nvSpPr>
          <p:cNvPr id="13" name="Text 4"/>
          <p:cNvSpPr/>
          <p:nvPr/>
        </p:nvSpPr>
        <p:spPr>
          <a:xfrm>
            <a:off x="2962394" y="2477453"/>
            <a:ext cx="458033" cy="212050"/>
          </a:xfrm>
          <a:prstGeom prst="rect">
            <a:avLst/>
          </a:prstGeom>
          <a:noFill/>
          <a:ln/>
        </p:spPr>
        <p:txBody>
          <a:bodyPr wrap="none" lIns="0" tIns="0" rIns="0" bIns="0" rtlCol="0" anchor="t"/>
          <a:lstStyle/>
          <a:p>
            <a:pPr algn="l" indent="0" marL="0">
              <a:lnSpc>
                <a:spcPts val="1650"/>
              </a:lnSpc>
              <a:buNone/>
            </a:pPr>
            <a:r>
              <a:rPr lang="en-US" sz="1650" b="1" dirty="0">
                <a:solidFill>
                  <a:srgbClr val="3D3838"/>
                </a:solidFill>
                <a:latin typeface="Montserrat Bold" pitchFamily="34" charset="0"/>
                <a:ea typeface="Montserrat Bold" pitchFamily="34" charset="-122"/>
                <a:cs typeface="Montserrat Bold" pitchFamily="34" charset="-120"/>
              </a:rPr>
              <a:t>3.86</a:t>
            </a:r>
            <a:endParaRPr lang="en-US" sz="1650" dirty="0"/>
          </a:p>
        </p:txBody>
      </p:sp>
      <p:sp>
        <p:nvSpPr>
          <p:cNvPr id="14" name="Text 5"/>
          <p:cNvSpPr/>
          <p:nvPr/>
        </p:nvSpPr>
        <p:spPr>
          <a:xfrm>
            <a:off x="1234559" y="2828330"/>
            <a:ext cx="1927622" cy="240863"/>
          </a:xfrm>
          <a:prstGeom prst="rect">
            <a:avLst/>
          </a:prstGeom>
          <a:noFill/>
          <a:ln/>
        </p:spPr>
        <p:txBody>
          <a:bodyPr wrap="none" lIns="0" tIns="0" rIns="0" bIns="0" rtlCol="0" anchor="t"/>
          <a:lstStyle/>
          <a:p>
            <a:pPr algn="l" indent="0" marL="0">
              <a:lnSpc>
                <a:spcPts val="1850"/>
              </a:lnSpc>
              <a:buNone/>
            </a:pPr>
            <a:r>
              <a:rPr lang="en-US" sz="1500" b="1" dirty="0">
                <a:solidFill>
                  <a:srgbClr val="3D3838"/>
                </a:solidFill>
                <a:latin typeface="Montserrat Bold" pitchFamily="34" charset="0"/>
                <a:ea typeface="Montserrat Bold" pitchFamily="34" charset="-122"/>
                <a:cs typeface="Montserrat Bold" pitchFamily="34" charset="-120"/>
              </a:rPr>
              <a:t>Gloves</a:t>
            </a:r>
            <a:endParaRPr lang="en-US" sz="1500" dirty="0"/>
          </a:p>
        </p:txBody>
      </p:sp>
      <p:pic>
        <p:nvPicPr>
          <p:cNvPr id="15" name="Image 7" descr="preencoded.png">    </p:cNvPr>
          <p:cNvPicPr>
            <a:picLocks noChangeAspect="1"/>
          </p:cNvPicPr>
          <p:nvPr/>
        </p:nvPicPr>
        <p:blipFill>
          <a:blip r:embed="rId9"/>
          <a:stretch>
            <a:fillRect/>
          </a:stretch>
        </p:blipFill>
        <p:spPr>
          <a:xfrm>
            <a:off x="1234559" y="3335655"/>
            <a:ext cx="286226" cy="254437"/>
          </a:xfrm>
          <a:prstGeom prst="rect">
            <a:avLst/>
          </a:prstGeom>
        </p:spPr>
      </p:pic>
      <p:pic>
        <p:nvPicPr>
          <p:cNvPr id="16" name="Image 8" descr="preencoded.png">    </p:cNvPr>
          <p:cNvPicPr>
            <a:picLocks noChangeAspect="1"/>
          </p:cNvPicPr>
          <p:nvPr/>
        </p:nvPicPr>
        <p:blipFill>
          <a:blip r:embed="rId10"/>
          <a:stretch>
            <a:fillRect/>
          </a:stretch>
        </p:blipFill>
        <p:spPr>
          <a:xfrm>
            <a:off x="1563172" y="3335655"/>
            <a:ext cx="286226" cy="254437"/>
          </a:xfrm>
          <a:prstGeom prst="rect">
            <a:avLst/>
          </a:prstGeom>
        </p:spPr>
      </p:pic>
      <p:pic>
        <p:nvPicPr>
          <p:cNvPr id="17" name="Image 9" descr="preencoded.png">    </p:cNvPr>
          <p:cNvPicPr>
            <a:picLocks noChangeAspect="1"/>
          </p:cNvPicPr>
          <p:nvPr/>
        </p:nvPicPr>
        <p:blipFill>
          <a:blip r:embed="rId11"/>
          <a:stretch>
            <a:fillRect/>
          </a:stretch>
        </p:blipFill>
        <p:spPr>
          <a:xfrm>
            <a:off x="1891784" y="3335655"/>
            <a:ext cx="286226" cy="254437"/>
          </a:xfrm>
          <a:prstGeom prst="rect">
            <a:avLst/>
          </a:prstGeom>
        </p:spPr>
      </p:pic>
      <p:pic>
        <p:nvPicPr>
          <p:cNvPr id="18" name="Image 10" descr="preencoded.png">    </p:cNvPr>
          <p:cNvPicPr>
            <a:picLocks noChangeAspect="1"/>
          </p:cNvPicPr>
          <p:nvPr/>
        </p:nvPicPr>
        <p:blipFill>
          <a:blip r:embed="rId12"/>
          <a:stretch>
            <a:fillRect/>
          </a:stretch>
        </p:blipFill>
        <p:spPr>
          <a:xfrm>
            <a:off x="2220397" y="3335655"/>
            <a:ext cx="286226" cy="254437"/>
          </a:xfrm>
          <a:prstGeom prst="rect">
            <a:avLst/>
          </a:prstGeom>
        </p:spPr>
      </p:pic>
      <p:pic>
        <p:nvPicPr>
          <p:cNvPr id="19" name="Image 11" descr="preencoded.png">    </p:cNvPr>
          <p:cNvPicPr>
            <a:picLocks noChangeAspect="1"/>
          </p:cNvPicPr>
          <p:nvPr/>
        </p:nvPicPr>
        <p:blipFill>
          <a:blip r:embed="rId13"/>
          <a:stretch>
            <a:fillRect/>
          </a:stretch>
        </p:blipFill>
        <p:spPr>
          <a:xfrm>
            <a:off x="2220397" y="3335655"/>
            <a:ext cx="286226" cy="254437"/>
          </a:xfrm>
          <a:prstGeom prst="rect">
            <a:avLst/>
          </a:prstGeom>
        </p:spPr>
      </p:pic>
      <p:pic>
        <p:nvPicPr>
          <p:cNvPr id="20" name="Image 12" descr="preencoded.png">    </p:cNvPr>
          <p:cNvPicPr>
            <a:picLocks noChangeAspect="1"/>
          </p:cNvPicPr>
          <p:nvPr/>
        </p:nvPicPr>
        <p:blipFill>
          <a:blip r:embed="rId14"/>
          <a:stretch>
            <a:fillRect/>
          </a:stretch>
        </p:blipFill>
        <p:spPr>
          <a:xfrm>
            <a:off x="2549009" y="3335655"/>
            <a:ext cx="286226" cy="254437"/>
          </a:xfrm>
          <a:prstGeom prst="rect">
            <a:avLst/>
          </a:prstGeom>
        </p:spPr>
      </p:pic>
      <p:sp>
        <p:nvSpPr>
          <p:cNvPr id="21" name="Text 6"/>
          <p:cNvSpPr/>
          <p:nvPr/>
        </p:nvSpPr>
        <p:spPr>
          <a:xfrm>
            <a:off x="2962394" y="3374469"/>
            <a:ext cx="469106" cy="212050"/>
          </a:xfrm>
          <a:prstGeom prst="rect">
            <a:avLst/>
          </a:prstGeom>
          <a:noFill/>
          <a:ln/>
        </p:spPr>
        <p:txBody>
          <a:bodyPr wrap="none" lIns="0" tIns="0" rIns="0" bIns="0" rtlCol="0" anchor="t"/>
          <a:lstStyle/>
          <a:p>
            <a:pPr algn="l" indent="0" marL="0">
              <a:lnSpc>
                <a:spcPts val="1650"/>
              </a:lnSpc>
              <a:buNone/>
            </a:pPr>
            <a:r>
              <a:rPr lang="en-US" sz="1650" b="1" dirty="0">
                <a:solidFill>
                  <a:srgbClr val="3D3838"/>
                </a:solidFill>
                <a:latin typeface="Montserrat Bold" pitchFamily="34" charset="0"/>
                <a:ea typeface="Montserrat Bold" pitchFamily="34" charset="-122"/>
                <a:cs typeface="Montserrat Bold" pitchFamily="34" charset="-120"/>
              </a:rPr>
              <a:t>3.84</a:t>
            </a:r>
            <a:endParaRPr lang="en-US" sz="1650" dirty="0"/>
          </a:p>
        </p:txBody>
      </p:sp>
      <p:sp>
        <p:nvSpPr>
          <p:cNvPr id="22" name="Text 7"/>
          <p:cNvSpPr/>
          <p:nvPr/>
        </p:nvSpPr>
        <p:spPr>
          <a:xfrm>
            <a:off x="1234559" y="3725347"/>
            <a:ext cx="1927622" cy="240863"/>
          </a:xfrm>
          <a:prstGeom prst="rect">
            <a:avLst/>
          </a:prstGeom>
          <a:noFill/>
          <a:ln/>
        </p:spPr>
        <p:txBody>
          <a:bodyPr wrap="none" lIns="0" tIns="0" rIns="0" bIns="0" rtlCol="0" anchor="t"/>
          <a:lstStyle/>
          <a:p>
            <a:pPr algn="l" indent="0" marL="0">
              <a:lnSpc>
                <a:spcPts val="1850"/>
              </a:lnSpc>
              <a:buNone/>
            </a:pPr>
            <a:r>
              <a:rPr lang="en-US" sz="1500" b="1" dirty="0">
                <a:solidFill>
                  <a:srgbClr val="3D3838"/>
                </a:solidFill>
                <a:latin typeface="Montserrat Bold" pitchFamily="34" charset="0"/>
                <a:ea typeface="Montserrat Bold" pitchFamily="34" charset="-122"/>
                <a:cs typeface="Montserrat Bold" pitchFamily="34" charset="-120"/>
              </a:rPr>
              <a:t>Sandals</a:t>
            </a:r>
            <a:endParaRPr lang="en-US" sz="1500" dirty="0"/>
          </a:p>
        </p:txBody>
      </p:sp>
      <p:pic>
        <p:nvPicPr>
          <p:cNvPr id="23" name="Image 13" descr="preencoded.png">    </p:cNvPr>
          <p:cNvPicPr>
            <a:picLocks noChangeAspect="1"/>
          </p:cNvPicPr>
          <p:nvPr/>
        </p:nvPicPr>
        <p:blipFill>
          <a:blip r:embed="rId15"/>
          <a:stretch>
            <a:fillRect/>
          </a:stretch>
        </p:blipFill>
        <p:spPr>
          <a:xfrm>
            <a:off x="1234559" y="4232672"/>
            <a:ext cx="286226" cy="254437"/>
          </a:xfrm>
          <a:prstGeom prst="rect">
            <a:avLst/>
          </a:prstGeom>
        </p:spPr>
      </p:pic>
      <p:pic>
        <p:nvPicPr>
          <p:cNvPr id="24" name="Image 14" descr="preencoded.png">    </p:cNvPr>
          <p:cNvPicPr>
            <a:picLocks noChangeAspect="1"/>
          </p:cNvPicPr>
          <p:nvPr/>
        </p:nvPicPr>
        <p:blipFill>
          <a:blip r:embed="rId16"/>
          <a:stretch>
            <a:fillRect/>
          </a:stretch>
        </p:blipFill>
        <p:spPr>
          <a:xfrm>
            <a:off x="1563172" y="4232672"/>
            <a:ext cx="286226" cy="254437"/>
          </a:xfrm>
          <a:prstGeom prst="rect">
            <a:avLst/>
          </a:prstGeom>
        </p:spPr>
      </p:pic>
      <p:pic>
        <p:nvPicPr>
          <p:cNvPr id="25" name="Image 15" descr="preencoded.png">    </p:cNvPr>
          <p:cNvPicPr>
            <a:picLocks noChangeAspect="1"/>
          </p:cNvPicPr>
          <p:nvPr/>
        </p:nvPicPr>
        <p:blipFill>
          <a:blip r:embed="rId17"/>
          <a:stretch>
            <a:fillRect/>
          </a:stretch>
        </p:blipFill>
        <p:spPr>
          <a:xfrm>
            <a:off x="1891784" y="4232672"/>
            <a:ext cx="286226" cy="254437"/>
          </a:xfrm>
          <a:prstGeom prst="rect">
            <a:avLst/>
          </a:prstGeom>
        </p:spPr>
      </p:pic>
      <p:pic>
        <p:nvPicPr>
          <p:cNvPr id="26" name="Image 16" descr="preencoded.png">    </p:cNvPr>
          <p:cNvPicPr>
            <a:picLocks noChangeAspect="1"/>
          </p:cNvPicPr>
          <p:nvPr/>
        </p:nvPicPr>
        <p:blipFill>
          <a:blip r:embed="rId18"/>
          <a:stretch>
            <a:fillRect/>
          </a:stretch>
        </p:blipFill>
        <p:spPr>
          <a:xfrm>
            <a:off x="2220397" y="4232672"/>
            <a:ext cx="286226" cy="254437"/>
          </a:xfrm>
          <a:prstGeom prst="rect">
            <a:avLst/>
          </a:prstGeom>
        </p:spPr>
      </p:pic>
      <p:pic>
        <p:nvPicPr>
          <p:cNvPr id="27" name="Image 17" descr="preencoded.png">    </p:cNvPr>
          <p:cNvPicPr>
            <a:picLocks noChangeAspect="1"/>
          </p:cNvPicPr>
          <p:nvPr/>
        </p:nvPicPr>
        <p:blipFill>
          <a:blip r:embed="rId19"/>
          <a:stretch>
            <a:fillRect/>
          </a:stretch>
        </p:blipFill>
        <p:spPr>
          <a:xfrm>
            <a:off x="2220397" y="4232672"/>
            <a:ext cx="286226" cy="254437"/>
          </a:xfrm>
          <a:prstGeom prst="rect">
            <a:avLst/>
          </a:prstGeom>
        </p:spPr>
      </p:pic>
      <p:pic>
        <p:nvPicPr>
          <p:cNvPr id="28" name="Image 18" descr="preencoded.png">    </p:cNvPr>
          <p:cNvPicPr>
            <a:picLocks noChangeAspect="1"/>
          </p:cNvPicPr>
          <p:nvPr/>
        </p:nvPicPr>
        <p:blipFill>
          <a:blip r:embed="rId20"/>
          <a:stretch>
            <a:fillRect/>
          </a:stretch>
        </p:blipFill>
        <p:spPr>
          <a:xfrm>
            <a:off x="2549009" y="4232672"/>
            <a:ext cx="286226" cy="254437"/>
          </a:xfrm>
          <a:prstGeom prst="rect">
            <a:avLst/>
          </a:prstGeom>
        </p:spPr>
      </p:pic>
      <p:sp>
        <p:nvSpPr>
          <p:cNvPr id="29" name="Text 8"/>
          <p:cNvSpPr/>
          <p:nvPr/>
        </p:nvSpPr>
        <p:spPr>
          <a:xfrm>
            <a:off x="2962394" y="4271486"/>
            <a:ext cx="448032" cy="212050"/>
          </a:xfrm>
          <a:prstGeom prst="rect">
            <a:avLst/>
          </a:prstGeom>
          <a:noFill/>
          <a:ln/>
        </p:spPr>
        <p:txBody>
          <a:bodyPr wrap="none" lIns="0" tIns="0" rIns="0" bIns="0" rtlCol="0" anchor="t"/>
          <a:lstStyle/>
          <a:p>
            <a:pPr algn="l" indent="0" marL="0">
              <a:lnSpc>
                <a:spcPts val="1650"/>
              </a:lnSpc>
              <a:buNone/>
            </a:pPr>
            <a:r>
              <a:rPr lang="en-US" sz="1650" b="1" dirty="0">
                <a:solidFill>
                  <a:srgbClr val="3D3838"/>
                </a:solidFill>
                <a:latin typeface="Montserrat Bold" pitchFamily="34" charset="0"/>
                <a:ea typeface="Montserrat Bold" pitchFamily="34" charset="-122"/>
                <a:cs typeface="Montserrat Bold" pitchFamily="34" charset="-120"/>
              </a:rPr>
              <a:t>3.82</a:t>
            </a:r>
            <a:endParaRPr lang="en-US" sz="1650" dirty="0"/>
          </a:p>
        </p:txBody>
      </p:sp>
      <p:sp>
        <p:nvSpPr>
          <p:cNvPr id="30" name="Text 9"/>
          <p:cNvSpPr/>
          <p:nvPr/>
        </p:nvSpPr>
        <p:spPr>
          <a:xfrm>
            <a:off x="1234559" y="4622363"/>
            <a:ext cx="1927622" cy="240863"/>
          </a:xfrm>
          <a:prstGeom prst="rect">
            <a:avLst/>
          </a:prstGeom>
          <a:noFill/>
          <a:ln/>
        </p:spPr>
        <p:txBody>
          <a:bodyPr wrap="none" lIns="0" tIns="0" rIns="0" bIns="0" rtlCol="0" anchor="t"/>
          <a:lstStyle/>
          <a:p>
            <a:pPr algn="l" indent="0" marL="0">
              <a:lnSpc>
                <a:spcPts val="1850"/>
              </a:lnSpc>
              <a:buNone/>
            </a:pPr>
            <a:r>
              <a:rPr lang="en-US" sz="1500" b="1" dirty="0">
                <a:solidFill>
                  <a:srgbClr val="3D3838"/>
                </a:solidFill>
                <a:latin typeface="Montserrat Bold" pitchFamily="34" charset="0"/>
                <a:ea typeface="Montserrat Bold" pitchFamily="34" charset="-122"/>
                <a:cs typeface="Montserrat Bold" pitchFamily="34" charset="-120"/>
              </a:rPr>
              <a:t>Boots</a:t>
            </a:r>
            <a:endParaRPr lang="en-US" sz="1500" dirty="0"/>
          </a:p>
        </p:txBody>
      </p:sp>
      <p:pic>
        <p:nvPicPr>
          <p:cNvPr id="31" name="Image 19" descr="preencoded.png">    </p:cNvPr>
          <p:cNvPicPr>
            <a:picLocks noChangeAspect="1"/>
          </p:cNvPicPr>
          <p:nvPr/>
        </p:nvPicPr>
        <p:blipFill>
          <a:blip r:embed="rId21"/>
          <a:stretch>
            <a:fillRect/>
          </a:stretch>
        </p:blipFill>
        <p:spPr>
          <a:xfrm>
            <a:off x="1234559" y="5129689"/>
            <a:ext cx="286226" cy="254437"/>
          </a:xfrm>
          <a:prstGeom prst="rect">
            <a:avLst/>
          </a:prstGeom>
        </p:spPr>
      </p:pic>
      <p:pic>
        <p:nvPicPr>
          <p:cNvPr id="32" name="Image 20" descr="preencoded.png">    </p:cNvPr>
          <p:cNvPicPr>
            <a:picLocks noChangeAspect="1"/>
          </p:cNvPicPr>
          <p:nvPr/>
        </p:nvPicPr>
        <p:blipFill>
          <a:blip r:embed="rId22"/>
          <a:stretch>
            <a:fillRect/>
          </a:stretch>
        </p:blipFill>
        <p:spPr>
          <a:xfrm>
            <a:off x="1563172" y="5129689"/>
            <a:ext cx="286226" cy="254437"/>
          </a:xfrm>
          <a:prstGeom prst="rect">
            <a:avLst/>
          </a:prstGeom>
        </p:spPr>
      </p:pic>
      <p:pic>
        <p:nvPicPr>
          <p:cNvPr id="33" name="Image 21" descr="preencoded.png">    </p:cNvPr>
          <p:cNvPicPr>
            <a:picLocks noChangeAspect="1"/>
          </p:cNvPicPr>
          <p:nvPr/>
        </p:nvPicPr>
        <p:blipFill>
          <a:blip r:embed="rId23"/>
          <a:stretch>
            <a:fillRect/>
          </a:stretch>
        </p:blipFill>
        <p:spPr>
          <a:xfrm>
            <a:off x="1891784" y="5129689"/>
            <a:ext cx="286226" cy="254437"/>
          </a:xfrm>
          <a:prstGeom prst="rect">
            <a:avLst/>
          </a:prstGeom>
        </p:spPr>
      </p:pic>
      <p:pic>
        <p:nvPicPr>
          <p:cNvPr id="34" name="Image 22" descr="preencoded.png">    </p:cNvPr>
          <p:cNvPicPr>
            <a:picLocks noChangeAspect="1"/>
          </p:cNvPicPr>
          <p:nvPr/>
        </p:nvPicPr>
        <p:blipFill>
          <a:blip r:embed="rId24"/>
          <a:stretch>
            <a:fillRect/>
          </a:stretch>
        </p:blipFill>
        <p:spPr>
          <a:xfrm>
            <a:off x="2220397" y="5129689"/>
            <a:ext cx="286226" cy="254437"/>
          </a:xfrm>
          <a:prstGeom prst="rect">
            <a:avLst/>
          </a:prstGeom>
        </p:spPr>
      </p:pic>
      <p:pic>
        <p:nvPicPr>
          <p:cNvPr id="35" name="Image 23" descr="preencoded.png">    </p:cNvPr>
          <p:cNvPicPr>
            <a:picLocks noChangeAspect="1"/>
          </p:cNvPicPr>
          <p:nvPr/>
        </p:nvPicPr>
        <p:blipFill>
          <a:blip r:embed="rId25"/>
          <a:stretch>
            <a:fillRect/>
          </a:stretch>
        </p:blipFill>
        <p:spPr>
          <a:xfrm>
            <a:off x="2220397" y="5129689"/>
            <a:ext cx="286226" cy="254437"/>
          </a:xfrm>
          <a:prstGeom prst="rect">
            <a:avLst/>
          </a:prstGeom>
        </p:spPr>
      </p:pic>
      <p:pic>
        <p:nvPicPr>
          <p:cNvPr id="36" name="Image 24" descr="preencoded.png">    </p:cNvPr>
          <p:cNvPicPr>
            <a:picLocks noChangeAspect="1"/>
          </p:cNvPicPr>
          <p:nvPr/>
        </p:nvPicPr>
        <p:blipFill>
          <a:blip r:embed="rId26"/>
          <a:stretch>
            <a:fillRect/>
          </a:stretch>
        </p:blipFill>
        <p:spPr>
          <a:xfrm>
            <a:off x="2549009" y="5129689"/>
            <a:ext cx="286226" cy="254437"/>
          </a:xfrm>
          <a:prstGeom prst="rect">
            <a:avLst/>
          </a:prstGeom>
        </p:spPr>
      </p:pic>
      <p:sp>
        <p:nvSpPr>
          <p:cNvPr id="37" name="Text 10"/>
          <p:cNvSpPr/>
          <p:nvPr/>
        </p:nvSpPr>
        <p:spPr>
          <a:xfrm>
            <a:off x="2962394" y="5168503"/>
            <a:ext cx="466963" cy="212050"/>
          </a:xfrm>
          <a:prstGeom prst="rect">
            <a:avLst/>
          </a:prstGeom>
          <a:noFill/>
          <a:ln/>
        </p:spPr>
        <p:txBody>
          <a:bodyPr wrap="none" lIns="0" tIns="0" rIns="0" bIns="0" rtlCol="0" anchor="t"/>
          <a:lstStyle/>
          <a:p>
            <a:pPr algn="l" indent="0" marL="0">
              <a:lnSpc>
                <a:spcPts val="1650"/>
              </a:lnSpc>
              <a:buNone/>
            </a:pPr>
            <a:r>
              <a:rPr lang="en-US" sz="1650" b="1" dirty="0">
                <a:solidFill>
                  <a:srgbClr val="3D3838"/>
                </a:solidFill>
                <a:latin typeface="Montserrat Bold" pitchFamily="34" charset="0"/>
                <a:ea typeface="Montserrat Bold" pitchFamily="34" charset="-122"/>
                <a:cs typeface="Montserrat Bold" pitchFamily="34" charset="-120"/>
              </a:rPr>
              <a:t>3.80</a:t>
            </a:r>
            <a:endParaRPr lang="en-US" sz="1650" dirty="0"/>
          </a:p>
        </p:txBody>
      </p:sp>
      <p:sp>
        <p:nvSpPr>
          <p:cNvPr id="38" name="Text 11"/>
          <p:cNvSpPr/>
          <p:nvPr/>
        </p:nvSpPr>
        <p:spPr>
          <a:xfrm>
            <a:off x="1234559" y="5519380"/>
            <a:ext cx="1927622" cy="240863"/>
          </a:xfrm>
          <a:prstGeom prst="rect">
            <a:avLst/>
          </a:prstGeom>
          <a:noFill/>
          <a:ln/>
        </p:spPr>
        <p:txBody>
          <a:bodyPr wrap="none" lIns="0" tIns="0" rIns="0" bIns="0" rtlCol="0" anchor="t"/>
          <a:lstStyle/>
          <a:p>
            <a:pPr algn="l" indent="0" marL="0">
              <a:lnSpc>
                <a:spcPts val="1850"/>
              </a:lnSpc>
              <a:buNone/>
            </a:pPr>
            <a:r>
              <a:rPr lang="en-US" sz="1500" b="1" dirty="0">
                <a:solidFill>
                  <a:srgbClr val="3D3838"/>
                </a:solidFill>
                <a:latin typeface="Montserrat Bold" pitchFamily="34" charset="0"/>
                <a:ea typeface="Montserrat Bold" pitchFamily="34" charset="-122"/>
                <a:cs typeface="Montserrat Bold" pitchFamily="34" charset="-120"/>
              </a:rPr>
              <a:t>Hat</a:t>
            </a:r>
            <a:endParaRPr lang="en-US" sz="1500" dirty="0"/>
          </a:p>
        </p:txBody>
      </p:sp>
      <p:pic>
        <p:nvPicPr>
          <p:cNvPr id="39" name="Image 25" descr="preencoded.png">    </p:cNvPr>
          <p:cNvPicPr>
            <a:picLocks noChangeAspect="1"/>
          </p:cNvPicPr>
          <p:nvPr/>
        </p:nvPicPr>
        <p:blipFill>
          <a:blip r:embed="rId27"/>
          <a:stretch>
            <a:fillRect/>
          </a:stretch>
        </p:blipFill>
        <p:spPr>
          <a:xfrm>
            <a:off x="1234559" y="6026706"/>
            <a:ext cx="286226" cy="254437"/>
          </a:xfrm>
          <a:prstGeom prst="rect">
            <a:avLst/>
          </a:prstGeom>
        </p:spPr>
      </p:pic>
      <p:pic>
        <p:nvPicPr>
          <p:cNvPr id="40" name="Image 26" descr="preencoded.png">    </p:cNvPr>
          <p:cNvPicPr>
            <a:picLocks noChangeAspect="1"/>
          </p:cNvPicPr>
          <p:nvPr/>
        </p:nvPicPr>
        <p:blipFill>
          <a:blip r:embed="rId28"/>
          <a:stretch>
            <a:fillRect/>
          </a:stretch>
        </p:blipFill>
        <p:spPr>
          <a:xfrm>
            <a:off x="1563172" y="6026706"/>
            <a:ext cx="286226" cy="254437"/>
          </a:xfrm>
          <a:prstGeom prst="rect">
            <a:avLst/>
          </a:prstGeom>
        </p:spPr>
      </p:pic>
      <p:pic>
        <p:nvPicPr>
          <p:cNvPr id="41" name="Image 27" descr="preencoded.png">    </p:cNvPr>
          <p:cNvPicPr>
            <a:picLocks noChangeAspect="1"/>
          </p:cNvPicPr>
          <p:nvPr/>
        </p:nvPicPr>
        <p:blipFill>
          <a:blip r:embed="rId29"/>
          <a:stretch>
            <a:fillRect/>
          </a:stretch>
        </p:blipFill>
        <p:spPr>
          <a:xfrm>
            <a:off x="1891784" y="6026706"/>
            <a:ext cx="286226" cy="254437"/>
          </a:xfrm>
          <a:prstGeom prst="rect">
            <a:avLst/>
          </a:prstGeom>
        </p:spPr>
      </p:pic>
      <p:pic>
        <p:nvPicPr>
          <p:cNvPr id="42" name="Image 28" descr="preencoded.png">    </p:cNvPr>
          <p:cNvPicPr>
            <a:picLocks noChangeAspect="1"/>
          </p:cNvPicPr>
          <p:nvPr/>
        </p:nvPicPr>
        <p:blipFill>
          <a:blip r:embed="rId30"/>
          <a:stretch>
            <a:fillRect/>
          </a:stretch>
        </p:blipFill>
        <p:spPr>
          <a:xfrm>
            <a:off x="2220397" y="6026706"/>
            <a:ext cx="286226" cy="254437"/>
          </a:xfrm>
          <a:prstGeom prst="rect">
            <a:avLst/>
          </a:prstGeom>
        </p:spPr>
      </p:pic>
      <p:pic>
        <p:nvPicPr>
          <p:cNvPr id="43" name="Image 29" descr="preencoded.png">    </p:cNvPr>
          <p:cNvPicPr>
            <a:picLocks noChangeAspect="1"/>
          </p:cNvPicPr>
          <p:nvPr/>
        </p:nvPicPr>
        <p:blipFill>
          <a:blip r:embed="rId31"/>
          <a:stretch>
            <a:fillRect/>
          </a:stretch>
        </p:blipFill>
        <p:spPr>
          <a:xfrm>
            <a:off x="2220397" y="6026706"/>
            <a:ext cx="286226" cy="254437"/>
          </a:xfrm>
          <a:prstGeom prst="rect">
            <a:avLst/>
          </a:prstGeom>
        </p:spPr>
      </p:pic>
      <p:pic>
        <p:nvPicPr>
          <p:cNvPr id="44" name="Image 30" descr="preencoded.png">    </p:cNvPr>
          <p:cNvPicPr>
            <a:picLocks noChangeAspect="1"/>
          </p:cNvPicPr>
          <p:nvPr/>
        </p:nvPicPr>
        <p:blipFill>
          <a:blip r:embed="rId32"/>
          <a:stretch>
            <a:fillRect/>
          </a:stretch>
        </p:blipFill>
        <p:spPr>
          <a:xfrm>
            <a:off x="2549009" y="6026706"/>
            <a:ext cx="286226" cy="254437"/>
          </a:xfrm>
          <a:prstGeom prst="rect">
            <a:avLst/>
          </a:prstGeom>
        </p:spPr>
      </p:pic>
      <p:sp>
        <p:nvSpPr>
          <p:cNvPr id="45" name="Text 12"/>
          <p:cNvSpPr/>
          <p:nvPr/>
        </p:nvSpPr>
        <p:spPr>
          <a:xfrm>
            <a:off x="2962394" y="6065520"/>
            <a:ext cx="445294" cy="212050"/>
          </a:xfrm>
          <a:prstGeom prst="rect">
            <a:avLst/>
          </a:prstGeom>
          <a:noFill/>
          <a:ln/>
        </p:spPr>
        <p:txBody>
          <a:bodyPr wrap="none" lIns="0" tIns="0" rIns="0" bIns="0" rtlCol="0" anchor="t"/>
          <a:lstStyle/>
          <a:p>
            <a:pPr algn="l" indent="0" marL="0">
              <a:lnSpc>
                <a:spcPts val="1650"/>
              </a:lnSpc>
              <a:buNone/>
            </a:pPr>
            <a:r>
              <a:rPr lang="en-US" sz="1650" b="1" dirty="0">
                <a:solidFill>
                  <a:srgbClr val="3D3838"/>
                </a:solidFill>
                <a:latin typeface="Montserrat Bold" pitchFamily="34" charset="0"/>
                <a:ea typeface="Montserrat Bold" pitchFamily="34" charset="-122"/>
                <a:cs typeface="Montserrat Bold" pitchFamily="34" charset="-120"/>
              </a:rPr>
              <a:t>3.78</a:t>
            </a:r>
            <a:endParaRPr lang="en-US" sz="1650" dirty="0"/>
          </a:p>
        </p:txBody>
      </p:sp>
      <p:sp>
        <p:nvSpPr>
          <p:cNvPr id="46" name="Text 13"/>
          <p:cNvSpPr/>
          <p:nvPr/>
        </p:nvSpPr>
        <p:spPr>
          <a:xfrm>
            <a:off x="1234559" y="6416397"/>
            <a:ext cx="1927622" cy="240863"/>
          </a:xfrm>
          <a:prstGeom prst="rect">
            <a:avLst/>
          </a:prstGeom>
          <a:noFill/>
          <a:ln/>
        </p:spPr>
        <p:txBody>
          <a:bodyPr wrap="none" lIns="0" tIns="0" rIns="0" bIns="0" rtlCol="0" anchor="t"/>
          <a:lstStyle/>
          <a:p>
            <a:pPr algn="l" indent="0" marL="0">
              <a:lnSpc>
                <a:spcPts val="1850"/>
              </a:lnSpc>
              <a:buNone/>
            </a:pPr>
            <a:r>
              <a:rPr lang="en-US" sz="1500" b="1" dirty="0">
                <a:solidFill>
                  <a:srgbClr val="3D3838"/>
                </a:solidFill>
                <a:latin typeface="Montserrat Bold" pitchFamily="34" charset="0"/>
                <a:ea typeface="Montserrat Bold" pitchFamily="34" charset="-122"/>
                <a:cs typeface="Montserrat Bold" pitchFamily="34" charset="-120"/>
              </a:rPr>
              <a:t>Handbag</a:t>
            </a:r>
            <a:endParaRPr lang="en-US" sz="1500" dirty="0"/>
          </a:p>
        </p:txBody>
      </p:sp>
      <p:sp>
        <p:nvSpPr>
          <p:cNvPr id="47" name="Text 14"/>
          <p:cNvSpPr/>
          <p:nvPr/>
        </p:nvSpPr>
        <p:spPr>
          <a:xfrm>
            <a:off x="1234559" y="6807160"/>
            <a:ext cx="5244822" cy="454343"/>
          </a:xfrm>
          <a:prstGeom prst="rect">
            <a:avLst/>
          </a:prstGeom>
          <a:noFill/>
          <a:ln/>
        </p:spPr>
        <p:txBody>
          <a:bodyPr wrap="square" lIns="0" tIns="0" rIns="0" bIns="0" rtlCol="0" anchor="t"/>
          <a:lstStyle/>
          <a:p>
            <a:pPr algn="l" indent="0" marL="0">
              <a:lnSpc>
                <a:spcPts val="1750"/>
              </a:lnSpc>
              <a:buNone/>
            </a:pPr>
            <a:r>
              <a:rPr lang="en-US" sz="1300" dirty="0">
                <a:solidFill>
                  <a:srgbClr val="3D3838"/>
                </a:solidFill>
                <a:latin typeface="Source Sans 3" pitchFamily="34" charset="0"/>
                <a:ea typeface="Source Sans 3" pitchFamily="34" charset="-122"/>
                <a:cs typeface="Source Sans 3" pitchFamily="34" charset="-120"/>
              </a:rPr>
              <a:t>These products reflect strong customer satisfaction and should be promoted through marketing or bundle offers.</a:t>
            </a:r>
            <a:endParaRPr lang="en-US" sz="1300" dirty="0"/>
          </a:p>
        </p:txBody>
      </p:sp>
      <p:sp>
        <p:nvSpPr>
          <p:cNvPr id="48" name="Text 15"/>
          <p:cNvSpPr/>
          <p:nvPr/>
        </p:nvSpPr>
        <p:spPr>
          <a:xfrm>
            <a:off x="6900863" y="1999655"/>
            <a:ext cx="2313265" cy="289084"/>
          </a:xfrm>
          <a:prstGeom prst="rect">
            <a:avLst/>
          </a:prstGeom>
          <a:noFill/>
          <a:ln/>
        </p:spPr>
        <p:txBody>
          <a:bodyPr wrap="none" lIns="0" tIns="0" rIns="0" bIns="0" rtlCol="0" anchor="t"/>
          <a:lstStyle/>
          <a:p>
            <a:pPr algn="l" indent="0" marL="0">
              <a:lnSpc>
                <a:spcPts val="2250"/>
              </a:lnSpc>
              <a:buNone/>
            </a:pPr>
            <a:r>
              <a:rPr lang="en-US" sz="1800" b="1" dirty="0">
                <a:solidFill>
                  <a:srgbClr val="000000"/>
                </a:solidFill>
                <a:latin typeface="Montserrat Bold" pitchFamily="34" charset="0"/>
                <a:ea typeface="Montserrat Bold" pitchFamily="34" charset="-122"/>
                <a:cs typeface="Montserrat Bold" pitchFamily="34" charset="-120"/>
              </a:rPr>
              <a:t>Top 3 by Category</a:t>
            </a:r>
            <a:endParaRPr lang="en-US" sz="1800" dirty="0"/>
          </a:p>
        </p:txBody>
      </p:sp>
      <p:sp>
        <p:nvSpPr>
          <p:cNvPr id="49" name="Shape 16"/>
          <p:cNvSpPr/>
          <p:nvPr/>
        </p:nvSpPr>
        <p:spPr>
          <a:xfrm>
            <a:off x="6900863" y="2438638"/>
            <a:ext cx="3184565" cy="1167527"/>
          </a:xfrm>
          <a:prstGeom prst="roundRect">
            <a:avLst>
              <a:gd name="adj" fmla="val 2179"/>
            </a:avLst>
          </a:prstGeom>
          <a:solidFill>
            <a:srgbClr val="F2EEEE"/>
          </a:solidFill>
          <a:ln/>
        </p:spPr>
      </p:sp>
      <p:sp>
        <p:nvSpPr>
          <p:cNvPr id="50" name="Text 17"/>
          <p:cNvSpPr/>
          <p:nvPr/>
        </p:nvSpPr>
        <p:spPr>
          <a:xfrm>
            <a:off x="7070407" y="2608183"/>
            <a:ext cx="1927622" cy="240863"/>
          </a:xfrm>
          <a:prstGeom prst="rect">
            <a:avLst/>
          </a:prstGeom>
          <a:noFill/>
          <a:ln/>
        </p:spPr>
        <p:txBody>
          <a:bodyPr wrap="none" lIns="0" tIns="0" rIns="0" bIns="0" rtlCol="0" anchor="t"/>
          <a:lstStyle/>
          <a:p>
            <a:pPr algn="l" indent="0" marL="0">
              <a:lnSpc>
                <a:spcPts val="1850"/>
              </a:lnSpc>
              <a:buNone/>
            </a:pPr>
            <a:r>
              <a:rPr lang="en-US" sz="1500" b="1" dirty="0">
                <a:solidFill>
                  <a:srgbClr val="3D3838"/>
                </a:solidFill>
                <a:latin typeface="Montserrat Bold" pitchFamily="34" charset="0"/>
                <a:ea typeface="Montserrat Bold" pitchFamily="34" charset="-122"/>
                <a:cs typeface="Montserrat Bold" pitchFamily="34" charset="-120"/>
              </a:rPr>
              <a:t>Accessories</a:t>
            </a:r>
            <a:endParaRPr lang="en-US" sz="1500" dirty="0"/>
          </a:p>
        </p:txBody>
      </p:sp>
      <p:sp>
        <p:nvSpPr>
          <p:cNvPr id="51" name="Text 18"/>
          <p:cNvSpPr/>
          <p:nvPr/>
        </p:nvSpPr>
        <p:spPr>
          <a:xfrm>
            <a:off x="7070407" y="2982277"/>
            <a:ext cx="2845475" cy="454343"/>
          </a:xfrm>
          <a:prstGeom prst="rect">
            <a:avLst/>
          </a:prstGeom>
          <a:noFill/>
          <a:ln/>
        </p:spPr>
        <p:txBody>
          <a:bodyPr wrap="square" lIns="0" tIns="0" rIns="0" bIns="0" rtlCol="0" anchor="t"/>
          <a:lstStyle/>
          <a:p>
            <a:pPr algn="l" indent="0" marL="0">
              <a:lnSpc>
                <a:spcPts val="1750"/>
              </a:lnSpc>
              <a:buNone/>
            </a:pPr>
            <a:r>
              <a:rPr lang="en-US" sz="1300" dirty="0">
                <a:solidFill>
                  <a:srgbClr val="3D3838"/>
                </a:solidFill>
                <a:latin typeface="Source Sans 3" pitchFamily="34" charset="0"/>
                <a:ea typeface="Source Sans 3" pitchFamily="34" charset="-122"/>
                <a:cs typeface="Source Sans 3" pitchFamily="34" charset="-120"/>
              </a:rPr>
              <a:t>Jewelry (171), Sunglasses (161), Belt (161)</a:t>
            </a:r>
            <a:endParaRPr lang="en-US" sz="1300" dirty="0"/>
          </a:p>
        </p:txBody>
      </p:sp>
      <p:sp>
        <p:nvSpPr>
          <p:cNvPr id="52" name="Shape 19"/>
          <p:cNvSpPr/>
          <p:nvPr/>
        </p:nvSpPr>
        <p:spPr>
          <a:xfrm>
            <a:off x="10218658" y="2438638"/>
            <a:ext cx="3184565" cy="1167527"/>
          </a:xfrm>
          <a:prstGeom prst="roundRect">
            <a:avLst>
              <a:gd name="adj" fmla="val 2179"/>
            </a:avLst>
          </a:prstGeom>
          <a:solidFill>
            <a:srgbClr val="F2EEEE"/>
          </a:solidFill>
          <a:ln/>
        </p:spPr>
      </p:sp>
      <p:sp>
        <p:nvSpPr>
          <p:cNvPr id="53" name="Text 20"/>
          <p:cNvSpPr/>
          <p:nvPr/>
        </p:nvSpPr>
        <p:spPr>
          <a:xfrm>
            <a:off x="10388203" y="2608183"/>
            <a:ext cx="1927622" cy="240863"/>
          </a:xfrm>
          <a:prstGeom prst="rect">
            <a:avLst/>
          </a:prstGeom>
          <a:noFill/>
          <a:ln/>
        </p:spPr>
        <p:txBody>
          <a:bodyPr wrap="none" lIns="0" tIns="0" rIns="0" bIns="0" rtlCol="0" anchor="t"/>
          <a:lstStyle/>
          <a:p>
            <a:pPr algn="l" indent="0" marL="0">
              <a:lnSpc>
                <a:spcPts val="1850"/>
              </a:lnSpc>
              <a:buNone/>
            </a:pPr>
            <a:r>
              <a:rPr lang="en-US" sz="1500" b="1" dirty="0">
                <a:solidFill>
                  <a:srgbClr val="3D3838"/>
                </a:solidFill>
                <a:latin typeface="Montserrat Bold" pitchFamily="34" charset="0"/>
                <a:ea typeface="Montserrat Bold" pitchFamily="34" charset="-122"/>
                <a:cs typeface="Montserrat Bold" pitchFamily="34" charset="-120"/>
              </a:rPr>
              <a:t>Clothing</a:t>
            </a:r>
            <a:endParaRPr lang="en-US" sz="1500" dirty="0"/>
          </a:p>
        </p:txBody>
      </p:sp>
      <p:sp>
        <p:nvSpPr>
          <p:cNvPr id="54" name="Text 21"/>
          <p:cNvSpPr/>
          <p:nvPr/>
        </p:nvSpPr>
        <p:spPr>
          <a:xfrm>
            <a:off x="10388203" y="2982277"/>
            <a:ext cx="2845475" cy="227171"/>
          </a:xfrm>
          <a:prstGeom prst="rect">
            <a:avLst/>
          </a:prstGeom>
          <a:noFill/>
          <a:ln/>
        </p:spPr>
        <p:txBody>
          <a:bodyPr wrap="none" lIns="0" tIns="0" rIns="0" bIns="0" rtlCol="0" anchor="t"/>
          <a:lstStyle/>
          <a:p>
            <a:pPr algn="l" indent="0" marL="0">
              <a:lnSpc>
                <a:spcPts val="1750"/>
              </a:lnSpc>
              <a:buNone/>
            </a:pPr>
            <a:r>
              <a:rPr lang="en-US" sz="1300" dirty="0">
                <a:solidFill>
                  <a:srgbClr val="3D3838"/>
                </a:solidFill>
                <a:latin typeface="Source Sans 3" pitchFamily="34" charset="0"/>
                <a:ea typeface="Source Sans 3" pitchFamily="34" charset="-122"/>
                <a:cs typeface="Source Sans 3" pitchFamily="34" charset="-120"/>
              </a:rPr>
              <a:t>Blouse (171), Pants (171), Shirt (169)</a:t>
            </a:r>
            <a:endParaRPr lang="en-US" sz="1300" dirty="0"/>
          </a:p>
        </p:txBody>
      </p:sp>
      <p:sp>
        <p:nvSpPr>
          <p:cNvPr id="55" name="Shape 22"/>
          <p:cNvSpPr/>
          <p:nvPr/>
        </p:nvSpPr>
        <p:spPr>
          <a:xfrm>
            <a:off x="6900863" y="3739396"/>
            <a:ext cx="3184565" cy="1167527"/>
          </a:xfrm>
          <a:prstGeom prst="roundRect">
            <a:avLst>
              <a:gd name="adj" fmla="val 2179"/>
            </a:avLst>
          </a:prstGeom>
          <a:solidFill>
            <a:srgbClr val="F2EEEE"/>
          </a:solidFill>
          <a:ln/>
        </p:spPr>
      </p:sp>
      <p:sp>
        <p:nvSpPr>
          <p:cNvPr id="56" name="Text 23"/>
          <p:cNvSpPr/>
          <p:nvPr/>
        </p:nvSpPr>
        <p:spPr>
          <a:xfrm>
            <a:off x="7070407" y="3908941"/>
            <a:ext cx="1927622" cy="240863"/>
          </a:xfrm>
          <a:prstGeom prst="rect">
            <a:avLst/>
          </a:prstGeom>
          <a:noFill/>
          <a:ln/>
        </p:spPr>
        <p:txBody>
          <a:bodyPr wrap="none" lIns="0" tIns="0" rIns="0" bIns="0" rtlCol="0" anchor="t"/>
          <a:lstStyle/>
          <a:p>
            <a:pPr algn="l" indent="0" marL="0">
              <a:lnSpc>
                <a:spcPts val="1850"/>
              </a:lnSpc>
              <a:buNone/>
            </a:pPr>
            <a:r>
              <a:rPr lang="en-US" sz="1500" b="1" dirty="0">
                <a:solidFill>
                  <a:srgbClr val="3D3838"/>
                </a:solidFill>
                <a:latin typeface="Montserrat Bold" pitchFamily="34" charset="0"/>
                <a:ea typeface="Montserrat Bold" pitchFamily="34" charset="-122"/>
                <a:cs typeface="Montserrat Bold" pitchFamily="34" charset="-120"/>
              </a:rPr>
              <a:t>Footwear</a:t>
            </a:r>
            <a:endParaRPr lang="en-US" sz="1500" dirty="0"/>
          </a:p>
        </p:txBody>
      </p:sp>
      <p:sp>
        <p:nvSpPr>
          <p:cNvPr id="57" name="Text 24"/>
          <p:cNvSpPr/>
          <p:nvPr/>
        </p:nvSpPr>
        <p:spPr>
          <a:xfrm>
            <a:off x="7070407" y="4283035"/>
            <a:ext cx="2845475" cy="454343"/>
          </a:xfrm>
          <a:prstGeom prst="rect">
            <a:avLst/>
          </a:prstGeom>
          <a:noFill/>
          <a:ln/>
        </p:spPr>
        <p:txBody>
          <a:bodyPr wrap="square" lIns="0" tIns="0" rIns="0" bIns="0" rtlCol="0" anchor="t"/>
          <a:lstStyle/>
          <a:p>
            <a:pPr algn="l" indent="0" marL="0">
              <a:lnSpc>
                <a:spcPts val="1750"/>
              </a:lnSpc>
              <a:buNone/>
            </a:pPr>
            <a:r>
              <a:rPr lang="en-US" sz="1300" dirty="0">
                <a:solidFill>
                  <a:srgbClr val="3D3838"/>
                </a:solidFill>
                <a:latin typeface="Source Sans 3" pitchFamily="34" charset="0"/>
                <a:ea typeface="Source Sans 3" pitchFamily="34" charset="-122"/>
                <a:cs typeface="Source Sans 3" pitchFamily="34" charset="-120"/>
              </a:rPr>
              <a:t>Sandals (160), Shoes (150), Sneakers (145)</a:t>
            </a:r>
            <a:endParaRPr lang="en-US" sz="1300" dirty="0"/>
          </a:p>
        </p:txBody>
      </p:sp>
      <p:sp>
        <p:nvSpPr>
          <p:cNvPr id="58" name="Shape 25"/>
          <p:cNvSpPr/>
          <p:nvPr/>
        </p:nvSpPr>
        <p:spPr>
          <a:xfrm>
            <a:off x="10218658" y="3739396"/>
            <a:ext cx="3184565" cy="1167527"/>
          </a:xfrm>
          <a:prstGeom prst="roundRect">
            <a:avLst>
              <a:gd name="adj" fmla="val 2179"/>
            </a:avLst>
          </a:prstGeom>
          <a:solidFill>
            <a:srgbClr val="F2EEEE"/>
          </a:solidFill>
          <a:ln/>
        </p:spPr>
      </p:sp>
      <p:sp>
        <p:nvSpPr>
          <p:cNvPr id="59" name="Text 26"/>
          <p:cNvSpPr/>
          <p:nvPr/>
        </p:nvSpPr>
        <p:spPr>
          <a:xfrm>
            <a:off x="10388203" y="3908941"/>
            <a:ext cx="1927622" cy="240863"/>
          </a:xfrm>
          <a:prstGeom prst="rect">
            <a:avLst/>
          </a:prstGeom>
          <a:noFill/>
          <a:ln/>
        </p:spPr>
        <p:txBody>
          <a:bodyPr wrap="none" lIns="0" tIns="0" rIns="0" bIns="0" rtlCol="0" anchor="t"/>
          <a:lstStyle/>
          <a:p>
            <a:pPr algn="l" indent="0" marL="0">
              <a:lnSpc>
                <a:spcPts val="1850"/>
              </a:lnSpc>
              <a:buNone/>
            </a:pPr>
            <a:r>
              <a:rPr lang="en-US" sz="1500" b="1" dirty="0">
                <a:solidFill>
                  <a:srgbClr val="3D3838"/>
                </a:solidFill>
                <a:latin typeface="Montserrat Bold" pitchFamily="34" charset="0"/>
                <a:ea typeface="Montserrat Bold" pitchFamily="34" charset="-122"/>
                <a:cs typeface="Montserrat Bold" pitchFamily="34" charset="-120"/>
              </a:rPr>
              <a:t>Outerwear</a:t>
            </a:r>
            <a:endParaRPr lang="en-US" sz="1500" dirty="0"/>
          </a:p>
        </p:txBody>
      </p:sp>
      <p:sp>
        <p:nvSpPr>
          <p:cNvPr id="60" name="Text 27"/>
          <p:cNvSpPr/>
          <p:nvPr/>
        </p:nvSpPr>
        <p:spPr>
          <a:xfrm>
            <a:off x="10388203" y="4283035"/>
            <a:ext cx="2845475" cy="227171"/>
          </a:xfrm>
          <a:prstGeom prst="rect">
            <a:avLst/>
          </a:prstGeom>
          <a:noFill/>
          <a:ln/>
        </p:spPr>
        <p:txBody>
          <a:bodyPr wrap="none" lIns="0" tIns="0" rIns="0" bIns="0" rtlCol="0" anchor="t"/>
          <a:lstStyle/>
          <a:p>
            <a:pPr algn="l" indent="0" marL="0">
              <a:lnSpc>
                <a:spcPts val="1750"/>
              </a:lnSpc>
              <a:buNone/>
            </a:pPr>
            <a:r>
              <a:rPr lang="en-US" sz="1300" dirty="0">
                <a:solidFill>
                  <a:srgbClr val="3D3838"/>
                </a:solidFill>
                <a:latin typeface="Source Sans 3" pitchFamily="34" charset="0"/>
                <a:ea typeface="Source Sans 3" pitchFamily="34" charset="-122"/>
                <a:cs typeface="Source Sans 3" pitchFamily="34" charset="-120"/>
              </a:rPr>
              <a:t>Jacket (163), Coat (161)</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8869" y="541734"/>
            <a:ext cx="5970984" cy="498991"/>
          </a:xfrm>
          <a:prstGeom prst="rect">
            <a:avLst/>
          </a:prstGeom>
          <a:noFill/>
          <a:ln/>
        </p:spPr>
        <p:txBody>
          <a:bodyPr wrap="none" lIns="0" tIns="0" rIns="0" bIns="0" rtlCol="0" anchor="t"/>
          <a:lstStyle/>
          <a:p>
            <a:pPr algn="l" indent="0" marL="0">
              <a:lnSpc>
                <a:spcPts val="3900"/>
              </a:lnSpc>
              <a:buNone/>
            </a:pPr>
            <a:r>
              <a:rPr lang="en-US" sz="3100" b="1" dirty="0">
                <a:solidFill>
                  <a:srgbClr val="000000"/>
                </a:solidFill>
                <a:latin typeface="Montserrat Bold" pitchFamily="34" charset="0"/>
                <a:ea typeface="Montserrat Bold" pitchFamily="34" charset="-122"/>
                <a:cs typeface="Montserrat Bold" pitchFamily="34" charset="-120"/>
              </a:rPr>
              <a:t>Strategic Recommendations</a:t>
            </a:r>
            <a:endParaRPr lang="en-US" sz="3100" dirty="0"/>
          </a:p>
        </p:txBody>
      </p:sp>
      <p:pic>
        <p:nvPicPr>
          <p:cNvPr id="4" name="Image 1" descr="preencoded.png">    </p:cNvPr>
          <p:cNvPicPr>
            <a:picLocks noChangeAspect="1"/>
          </p:cNvPicPr>
          <p:nvPr/>
        </p:nvPicPr>
        <p:blipFill>
          <a:blip r:embed="rId2"/>
          <a:stretch>
            <a:fillRect/>
          </a:stretch>
        </p:blipFill>
        <p:spPr>
          <a:xfrm>
            <a:off x="6188869" y="1254919"/>
            <a:ext cx="878205" cy="1053822"/>
          </a:xfrm>
          <a:prstGeom prst="rect">
            <a:avLst/>
          </a:prstGeom>
        </p:spPr>
      </p:pic>
      <p:sp>
        <p:nvSpPr>
          <p:cNvPr id="5" name="Text 1"/>
          <p:cNvSpPr/>
          <p:nvPr/>
        </p:nvSpPr>
        <p:spPr>
          <a:xfrm>
            <a:off x="7209830" y="1430536"/>
            <a:ext cx="2551033" cy="249436"/>
          </a:xfrm>
          <a:prstGeom prst="rect">
            <a:avLst/>
          </a:prstGeom>
          <a:noFill/>
          <a:ln/>
        </p:spPr>
        <p:txBody>
          <a:bodyPr wrap="none" lIns="0" tIns="0" rIns="0" bIns="0" rtlCol="0" anchor="t"/>
          <a:lstStyle/>
          <a:p>
            <a:pPr algn="l" indent="0" marL="0">
              <a:lnSpc>
                <a:spcPts val="1950"/>
              </a:lnSpc>
              <a:buNone/>
            </a:pPr>
            <a:r>
              <a:rPr lang="en-US" sz="1550" b="1" dirty="0">
                <a:solidFill>
                  <a:srgbClr val="3D3838"/>
                </a:solidFill>
                <a:latin typeface="Montserrat Bold" pitchFamily="34" charset="0"/>
                <a:ea typeface="Montserrat Bold" pitchFamily="34" charset="-122"/>
                <a:cs typeface="Montserrat Bold" pitchFamily="34" charset="-120"/>
              </a:rPr>
              <a:t>Target High-Value Males</a:t>
            </a:r>
            <a:endParaRPr lang="en-US" sz="1550" dirty="0"/>
          </a:p>
        </p:txBody>
      </p:sp>
      <p:sp>
        <p:nvSpPr>
          <p:cNvPr id="6" name="Text 2"/>
          <p:cNvSpPr/>
          <p:nvPr/>
        </p:nvSpPr>
        <p:spPr>
          <a:xfrm>
            <a:off x="7209830" y="1765578"/>
            <a:ext cx="6718102" cy="238720"/>
          </a:xfrm>
          <a:prstGeom prst="rect">
            <a:avLst/>
          </a:prstGeom>
          <a:noFill/>
          <a:ln/>
        </p:spPr>
        <p:txBody>
          <a:bodyPr wrap="none" lIns="0" tIns="0" rIns="0" bIns="0" rtlCol="0" anchor="t"/>
          <a:lstStyle/>
          <a:p>
            <a:pPr algn="l" indent="0" marL="0">
              <a:lnSpc>
                <a:spcPts val="1850"/>
              </a:lnSpc>
              <a:buNone/>
            </a:pPr>
            <a:r>
              <a:rPr lang="en-US" sz="1350" dirty="0">
                <a:solidFill>
                  <a:srgbClr val="3D3838"/>
                </a:solidFill>
                <a:latin typeface="Source Sans 3" pitchFamily="34" charset="0"/>
                <a:ea typeface="Source Sans 3" pitchFamily="34" charset="-122"/>
                <a:cs typeface="Source Sans 3" pitchFamily="34" charset="-120"/>
              </a:rPr>
              <a:t>Personalized promotions for male customers to increase revenue</a:t>
            </a:r>
            <a:endParaRPr lang="en-US" sz="1350" dirty="0"/>
          </a:p>
        </p:txBody>
      </p:sp>
      <p:pic>
        <p:nvPicPr>
          <p:cNvPr id="7" name="Image 2" descr="preencoded.png">    </p:cNvPr>
          <p:cNvPicPr>
            <a:picLocks noChangeAspect="1"/>
          </p:cNvPicPr>
          <p:nvPr/>
        </p:nvPicPr>
        <p:blipFill>
          <a:blip r:embed="rId3"/>
          <a:stretch>
            <a:fillRect/>
          </a:stretch>
        </p:blipFill>
        <p:spPr>
          <a:xfrm>
            <a:off x="6188869" y="2308741"/>
            <a:ext cx="878205" cy="1053822"/>
          </a:xfrm>
          <a:prstGeom prst="rect">
            <a:avLst/>
          </a:prstGeom>
        </p:spPr>
      </p:pic>
      <p:sp>
        <p:nvSpPr>
          <p:cNvPr id="8" name="Text 3"/>
          <p:cNvSpPr/>
          <p:nvPr/>
        </p:nvSpPr>
        <p:spPr>
          <a:xfrm>
            <a:off x="7209830" y="2484358"/>
            <a:ext cx="2341364" cy="249436"/>
          </a:xfrm>
          <a:prstGeom prst="rect">
            <a:avLst/>
          </a:prstGeom>
          <a:noFill/>
          <a:ln/>
        </p:spPr>
        <p:txBody>
          <a:bodyPr wrap="none" lIns="0" tIns="0" rIns="0" bIns="0" rtlCol="0" anchor="t"/>
          <a:lstStyle/>
          <a:p>
            <a:pPr algn="l" indent="0" marL="0">
              <a:lnSpc>
                <a:spcPts val="1950"/>
              </a:lnSpc>
              <a:buNone/>
            </a:pPr>
            <a:r>
              <a:rPr lang="en-US" sz="1550" b="1" dirty="0">
                <a:solidFill>
                  <a:srgbClr val="3D3838"/>
                </a:solidFill>
                <a:latin typeface="Montserrat Bold" pitchFamily="34" charset="0"/>
                <a:ea typeface="Montserrat Bold" pitchFamily="34" charset="-122"/>
                <a:cs typeface="Montserrat Bold" pitchFamily="34" charset="-120"/>
              </a:rPr>
              <a:t>Focus Key Age Groups</a:t>
            </a:r>
            <a:endParaRPr lang="en-US" sz="1550" dirty="0"/>
          </a:p>
        </p:txBody>
      </p:sp>
      <p:sp>
        <p:nvSpPr>
          <p:cNvPr id="9" name="Text 4"/>
          <p:cNvSpPr/>
          <p:nvPr/>
        </p:nvSpPr>
        <p:spPr>
          <a:xfrm>
            <a:off x="7209830" y="2819400"/>
            <a:ext cx="6718102" cy="238720"/>
          </a:xfrm>
          <a:prstGeom prst="rect">
            <a:avLst/>
          </a:prstGeom>
          <a:noFill/>
          <a:ln/>
        </p:spPr>
        <p:txBody>
          <a:bodyPr wrap="none" lIns="0" tIns="0" rIns="0" bIns="0" rtlCol="0" anchor="t"/>
          <a:lstStyle/>
          <a:p>
            <a:pPr algn="l" indent="0" marL="0">
              <a:lnSpc>
                <a:spcPts val="1850"/>
              </a:lnSpc>
              <a:buNone/>
            </a:pPr>
            <a:r>
              <a:rPr lang="en-US" sz="1350" dirty="0">
                <a:solidFill>
                  <a:srgbClr val="3D3838"/>
                </a:solidFill>
                <a:latin typeface="Source Sans 3" pitchFamily="34" charset="0"/>
                <a:ea typeface="Source Sans 3" pitchFamily="34" charset="-122"/>
                <a:cs typeface="Source Sans 3" pitchFamily="34" charset="-120"/>
              </a:rPr>
              <a:t>Marketing campaigns on Young Adult and Middle-Aged segments</a:t>
            </a:r>
            <a:endParaRPr lang="en-US" sz="1350" dirty="0"/>
          </a:p>
        </p:txBody>
      </p:sp>
      <p:pic>
        <p:nvPicPr>
          <p:cNvPr id="10" name="Image 3" descr="preencoded.png">    </p:cNvPr>
          <p:cNvPicPr>
            <a:picLocks noChangeAspect="1"/>
          </p:cNvPicPr>
          <p:nvPr/>
        </p:nvPicPr>
        <p:blipFill>
          <a:blip r:embed="rId4"/>
          <a:stretch>
            <a:fillRect/>
          </a:stretch>
        </p:blipFill>
        <p:spPr>
          <a:xfrm>
            <a:off x="6188869" y="3362563"/>
            <a:ext cx="878205" cy="1053822"/>
          </a:xfrm>
          <a:prstGeom prst="rect">
            <a:avLst/>
          </a:prstGeom>
        </p:spPr>
      </p:pic>
      <p:sp>
        <p:nvSpPr>
          <p:cNvPr id="11" name="Text 5"/>
          <p:cNvSpPr/>
          <p:nvPr/>
        </p:nvSpPr>
        <p:spPr>
          <a:xfrm>
            <a:off x="7209830" y="3538180"/>
            <a:ext cx="1995845" cy="249436"/>
          </a:xfrm>
          <a:prstGeom prst="rect">
            <a:avLst/>
          </a:prstGeom>
          <a:noFill/>
          <a:ln/>
        </p:spPr>
        <p:txBody>
          <a:bodyPr wrap="none" lIns="0" tIns="0" rIns="0" bIns="0" rtlCol="0" anchor="t"/>
          <a:lstStyle/>
          <a:p>
            <a:pPr algn="l" indent="0" marL="0">
              <a:lnSpc>
                <a:spcPts val="1950"/>
              </a:lnSpc>
              <a:buNone/>
            </a:pPr>
            <a:r>
              <a:rPr lang="en-US" sz="1550" b="1" dirty="0">
                <a:solidFill>
                  <a:srgbClr val="3D3838"/>
                </a:solidFill>
                <a:latin typeface="Montserrat Bold" pitchFamily="34" charset="0"/>
                <a:ea typeface="Montserrat Bold" pitchFamily="34" charset="-122"/>
                <a:cs typeface="Montserrat Bold" pitchFamily="34" charset="-120"/>
              </a:rPr>
              <a:t>VIP Programs</a:t>
            </a:r>
            <a:endParaRPr lang="en-US" sz="1550" dirty="0"/>
          </a:p>
        </p:txBody>
      </p:sp>
      <p:sp>
        <p:nvSpPr>
          <p:cNvPr id="12" name="Text 6"/>
          <p:cNvSpPr/>
          <p:nvPr/>
        </p:nvSpPr>
        <p:spPr>
          <a:xfrm>
            <a:off x="7209830" y="3873222"/>
            <a:ext cx="6718102" cy="238720"/>
          </a:xfrm>
          <a:prstGeom prst="rect">
            <a:avLst/>
          </a:prstGeom>
          <a:noFill/>
          <a:ln/>
        </p:spPr>
        <p:txBody>
          <a:bodyPr wrap="none" lIns="0" tIns="0" rIns="0" bIns="0" rtlCol="0" anchor="t"/>
          <a:lstStyle/>
          <a:p>
            <a:pPr algn="l" indent="0" marL="0">
              <a:lnSpc>
                <a:spcPts val="1850"/>
              </a:lnSpc>
              <a:buNone/>
            </a:pPr>
            <a:r>
              <a:rPr lang="en-US" sz="1350" dirty="0">
                <a:solidFill>
                  <a:srgbClr val="3D3838"/>
                </a:solidFill>
                <a:latin typeface="Source Sans 3" pitchFamily="34" charset="0"/>
                <a:ea typeface="Source Sans 3" pitchFamily="34" charset="-122"/>
                <a:cs typeface="Source Sans 3" pitchFamily="34" charset="-120"/>
              </a:rPr>
              <a:t>Upsell to customers who spend above average despite discounts</a:t>
            </a:r>
            <a:endParaRPr lang="en-US" sz="1350" dirty="0"/>
          </a:p>
        </p:txBody>
      </p:sp>
      <p:pic>
        <p:nvPicPr>
          <p:cNvPr id="13" name="Image 4" descr="preencoded.png">    </p:cNvPr>
          <p:cNvPicPr>
            <a:picLocks noChangeAspect="1"/>
          </p:cNvPicPr>
          <p:nvPr/>
        </p:nvPicPr>
        <p:blipFill>
          <a:blip r:embed="rId5"/>
          <a:stretch>
            <a:fillRect/>
          </a:stretch>
        </p:blipFill>
        <p:spPr>
          <a:xfrm>
            <a:off x="6188869" y="4416385"/>
            <a:ext cx="878205" cy="1053822"/>
          </a:xfrm>
          <a:prstGeom prst="rect">
            <a:avLst/>
          </a:prstGeom>
        </p:spPr>
      </p:pic>
      <p:sp>
        <p:nvSpPr>
          <p:cNvPr id="14" name="Text 7"/>
          <p:cNvSpPr/>
          <p:nvPr/>
        </p:nvSpPr>
        <p:spPr>
          <a:xfrm>
            <a:off x="7209830" y="4592003"/>
            <a:ext cx="2379226" cy="249436"/>
          </a:xfrm>
          <a:prstGeom prst="rect">
            <a:avLst/>
          </a:prstGeom>
          <a:noFill/>
          <a:ln/>
        </p:spPr>
        <p:txBody>
          <a:bodyPr wrap="none" lIns="0" tIns="0" rIns="0" bIns="0" rtlCol="0" anchor="t"/>
          <a:lstStyle/>
          <a:p>
            <a:pPr algn="l" indent="0" marL="0">
              <a:lnSpc>
                <a:spcPts val="1950"/>
              </a:lnSpc>
              <a:buNone/>
            </a:pPr>
            <a:r>
              <a:rPr lang="en-US" sz="1550" b="1" dirty="0">
                <a:solidFill>
                  <a:srgbClr val="3D3838"/>
                </a:solidFill>
                <a:latin typeface="Montserrat Bold" pitchFamily="34" charset="0"/>
                <a:ea typeface="Montserrat Bold" pitchFamily="34" charset="-122"/>
                <a:cs typeface="Montserrat Bold" pitchFamily="34" charset="-120"/>
              </a:rPr>
              <a:t>Convert to Subscribers</a:t>
            </a:r>
            <a:endParaRPr lang="en-US" sz="1550" dirty="0"/>
          </a:p>
        </p:txBody>
      </p:sp>
      <p:sp>
        <p:nvSpPr>
          <p:cNvPr id="15" name="Text 8"/>
          <p:cNvSpPr/>
          <p:nvPr/>
        </p:nvSpPr>
        <p:spPr>
          <a:xfrm>
            <a:off x="7209830" y="4927044"/>
            <a:ext cx="6718102" cy="238720"/>
          </a:xfrm>
          <a:prstGeom prst="rect">
            <a:avLst/>
          </a:prstGeom>
          <a:noFill/>
          <a:ln/>
        </p:spPr>
        <p:txBody>
          <a:bodyPr wrap="none" lIns="0" tIns="0" rIns="0" bIns="0" rtlCol="0" anchor="t"/>
          <a:lstStyle/>
          <a:p>
            <a:pPr algn="l" indent="0" marL="0">
              <a:lnSpc>
                <a:spcPts val="1850"/>
              </a:lnSpc>
              <a:buNone/>
            </a:pPr>
            <a:r>
              <a:rPr lang="en-US" sz="1350" dirty="0">
                <a:solidFill>
                  <a:srgbClr val="3D3838"/>
                </a:solidFill>
                <a:latin typeface="Source Sans 3" pitchFamily="34" charset="0"/>
                <a:ea typeface="Source Sans 3" pitchFamily="34" charset="-122"/>
                <a:cs typeface="Source Sans 3" pitchFamily="34" charset="-120"/>
              </a:rPr>
              <a:t>Campaigns to convert non-subscribers and repeat buyers</a:t>
            </a:r>
            <a:endParaRPr lang="en-US" sz="1350" dirty="0"/>
          </a:p>
        </p:txBody>
      </p:sp>
      <p:pic>
        <p:nvPicPr>
          <p:cNvPr id="16" name="Image 5" descr="preencoded.png">    </p:cNvPr>
          <p:cNvPicPr>
            <a:picLocks noChangeAspect="1"/>
          </p:cNvPicPr>
          <p:nvPr/>
        </p:nvPicPr>
        <p:blipFill>
          <a:blip r:embed="rId6"/>
          <a:stretch>
            <a:fillRect/>
          </a:stretch>
        </p:blipFill>
        <p:spPr>
          <a:xfrm>
            <a:off x="6188869" y="5470208"/>
            <a:ext cx="878205" cy="1053822"/>
          </a:xfrm>
          <a:prstGeom prst="rect">
            <a:avLst/>
          </a:prstGeom>
        </p:spPr>
      </p:pic>
      <p:sp>
        <p:nvSpPr>
          <p:cNvPr id="17" name="Text 9"/>
          <p:cNvSpPr/>
          <p:nvPr/>
        </p:nvSpPr>
        <p:spPr>
          <a:xfrm>
            <a:off x="7209830" y="5645825"/>
            <a:ext cx="3246120" cy="249436"/>
          </a:xfrm>
          <a:prstGeom prst="rect">
            <a:avLst/>
          </a:prstGeom>
          <a:noFill/>
          <a:ln/>
        </p:spPr>
        <p:txBody>
          <a:bodyPr wrap="none" lIns="0" tIns="0" rIns="0" bIns="0" rtlCol="0" anchor="t"/>
          <a:lstStyle/>
          <a:p>
            <a:pPr algn="l" indent="0" marL="0">
              <a:lnSpc>
                <a:spcPts val="1950"/>
              </a:lnSpc>
              <a:buNone/>
            </a:pPr>
            <a:r>
              <a:rPr lang="en-US" sz="1550" b="1" dirty="0">
                <a:solidFill>
                  <a:srgbClr val="3D3838"/>
                </a:solidFill>
                <a:latin typeface="Montserrat Bold" pitchFamily="34" charset="0"/>
                <a:ea typeface="Montserrat Bold" pitchFamily="34" charset="-122"/>
                <a:cs typeface="Montserrat Bold" pitchFamily="34" charset="-120"/>
              </a:rPr>
              <a:t>Promote highly-rated Products</a:t>
            </a:r>
            <a:endParaRPr lang="en-US" sz="1550" dirty="0"/>
          </a:p>
        </p:txBody>
      </p:sp>
      <p:sp>
        <p:nvSpPr>
          <p:cNvPr id="18" name="Text 10"/>
          <p:cNvSpPr/>
          <p:nvPr/>
        </p:nvSpPr>
        <p:spPr>
          <a:xfrm>
            <a:off x="7209830" y="5980867"/>
            <a:ext cx="6718102" cy="238720"/>
          </a:xfrm>
          <a:prstGeom prst="rect">
            <a:avLst/>
          </a:prstGeom>
          <a:noFill/>
          <a:ln/>
        </p:spPr>
        <p:txBody>
          <a:bodyPr wrap="none" lIns="0" tIns="0" rIns="0" bIns="0" rtlCol="0" anchor="t"/>
          <a:lstStyle/>
          <a:p>
            <a:pPr algn="l" indent="0" marL="0">
              <a:lnSpc>
                <a:spcPts val="1850"/>
              </a:lnSpc>
              <a:buNone/>
            </a:pPr>
            <a:r>
              <a:rPr lang="en-US" sz="1350" dirty="0">
                <a:solidFill>
                  <a:srgbClr val="3D3838"/>
                </a:solidFill>
                <a:latin typeface="Source Sans 3" pitchFamily="34" charset="0"/>
                <a:ea typeface="Source Sans 3" pitchFamily="34" charset="-122"/>
                <a:cs typeface="Source Sans 3" pitchFamily="34" charset="-120"/>
              </a:rPr>
              <a:t>Marketing or bundle offers to drive sales</a:t>
            </a:r>
            <a:endParaRPr lang="en-US" sz="1350" dirty="0"/>
          </a:p>
        </p:txBody>
      </p:sp>
      <p:pic>
        <p:nvPicPr>
          <p:cNvPr id="19" name="Image 6" descr="preencoded.png">    </p:cNvPr>
          <p:cNvPicPr>
            <a:picLocks noChangeAspect="1"/>
          </p:cNvPicPr>
          <p:nvPr/>
        </p:nvPicPr>
        <p:blipFill>
          <a:blip r:embed="rId7"/>
          <a:stretch>
            <a:fillRect/>
          </a:stretch>
        </p:blipFill>
        <p:spPr>
          <a:xfrm>
            <a:off x="6188869" y="6524030"/>
            <a:ext cx="878205" cy="1163717"/>
          </a:xfrm>
          <a:prstGeom prst="rect">
            <a:avLst/>
          </a:prstGeom>
        </p:spPr>
      </p:pic>
      <p:sp>
        <p:nvSpPr>
          <p:cNvPr id="20" name="Text 11"/>
          <p:cNvSpPr/>
          <p:nvPr/>
        </p:nvSpPr>
        <p:spPr>
          <a:xfrm>
            <a:off x="7209830" y="6699647"/>
            <a:ext cx="4423410" cy="249436"/>
          </a:xfrm>
          <a:prstGeom prst="rect">
            <a:avLst/>
          </a:prstGeom>
          <a:noFill/>
          <a:ln/>
        </p:spPr>
        <p:txBody>
          <a:bodyPr wrap="none" lIns="0" tIns="0" rIns="0" bIns="0" rtlCol="0" anchor="t"/>
          <a:lstStyle/>
          <a:p>
            <a:pPr algn="l" indent="0" marL="0">
              <a:lnSpc>
                <a:spcPts val="1950"/>
              </a:lnSpc>
              <a:buNone/>
            </a:pPr>
            <a:r>
              <a:rPr lang="en-US" sz="1550" b="1" dirty="0">
                <a:solidFill>
                  <a:srgbClr val="3D3838"/>
                </a:solidFill>
                <a:latin typeface="Montserrat Bold" pitchFamily="34" charset="0"/>
                <a:ea typeface="Montserrat Bold" pitchFamily="34" charset="-122"/>
                <a:cs typeface="Montserrat Bold" pitchFamily="34" charset="-120"/>
              </a:rPr>
              <a:t>Top selling Products within each Category</a:t>
            </a:r>
            <a:endParaRPr lang="en-US" sz="1550" dirty="0"/>
          </a:p>
        </p:txBody>
      </p:sp>
      <p:sp>
        <p:nvSpPr>
          <p:cNvPr id="21" name="Text 12"/>
          <p:cNvSpPr/>
          <p:nvPr/>
        </p:nvSpPr>
        <p:spPr>
          <a:xfrm>
            <a:off x="7209830" y="7034689"/>
            <a:ext cx="6718102" cy="477441"/>
          </a:xfrm>
          <a:prstGeom prst="rect">
            <a:avLst/>
          </a:prstGeom>
          <a:noFill/>
          <a:ln/>
        </p:spPr>
        <p:txBody>
          <a:bodyPr wrap="square" lIns="0" tIns="0" rIns="0" bIns="0" rtlCol="0" anchor="t"/>
          <a:lstStyle/>
          <a:p>
            <a:pPr algn="l" indent="0" marL="0">
              <a:lnSpc>
                <a:spcPts val="1850"/>
              </a:lnSpc>
              <a:buNone/>
            </a:pPr>
            <a:r>
              <a:rPr lang="en-US" sz="1350" dirty="0">
                <a:solidFill>
                  <a:srgbClr val="3D3838"/>
                </a:solidFill>
                <a:latin typeface="Source Sans 3" pitchFamily="34" charset="0"/>
                <a:ea typeface="Source Sans 3" pitchFamily="34" charset="-122"/>
                <a:cs typeface="Source Sans 3" pitchFamily="34" charset="-120"/>
              </a:rPr>
              <a:t>Prioritize inventory, promotions, and cross-sell opportunities for top-selling items in each category.</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2026-02-21T22:29:41Z</dcterms:created>
  <dcterms:modified xsi:type="dcterms:W3CDTF">2026-02-21T22:29:41Z</dcterms:modified>
</cp:coreProperties>
</file>